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8" r:id="rId5"/>
    <p:sldId id="264" r:id="rId6"/>
  </p:sldIdLst>
  <p:sldSz cx="15122525" cy="10693400"/>
  <p:notesSz cx="6797675" cy="9928225"/>
  <p:custDataLst>
    <p:tags r:id="rId8"/>
  </p:custDataLst>
  <p:defaultTextStyle>
    <a:defPPr>
      <a:defRPr lang="fr-FR"/>
    </a:defPPr>
    <a:lvl1pPr marL="0" algn="l" defTabSz="1433962" rtl="0" eaLnBrk="1" latinLnBrk="0" hangingPunct="1">
      <a:defRPr sz="2800" kern="1200">
        <a:solidFill>
          <a:schemeClr val="tx1"/>
        </a:solidFill>
        <a:latin typeface="+mn-lt"/>
        <a:ea typeface="+mn-ea"/>
        <a:cs typeface="+mn-cs"/>
      </a:defRPr>
    </a:lvl1pPr>
    <a:lvl2pPr marL="716981" algn="l" defTabSz="1433962" rtl="0" eaLnBrk="1" latinLnBrk="0" hangingPunct="1">
      <a:defRPr sz="2800" kern="1200">
        <a:solidFill>
          <a:schemeClr val="tx1"/>
        </a:solidFill>
        <a:latin typeface="+mn-lt"/>
        <a:ea typeface="+mn-ea"/>
        <a:cs typeface="+mn-cs"/>
      </a:defRPr>
    </a:lvl2pPr>
    <a:lvl3pPr marL="1433962" algn="l" defTabSz="1433962" rtl="0" eaLnBrk="1" latinLnBrk="0" hangingPunct="1">
      <a:defRPr sz="2800" kern="1200">
        <a:solidFill>
          <a:schemeClr val="tx1"/>
        </a:solidFill>
        <a:latin typeface="+mn-lt"/>
        <a:ea typeface="+mn-ea"/>
        <a:cs typeface="+mn-cs"/>
      </a:defRPr>
    </a:lvl3pPr>
    <a:lvl4pPr marL="2150943" algn="l" defTabSz="1433962" rtl="0" eaLnBrk="1" latinLnBrk="0" hangingPunct="1">
      <a:defRPr sz="2800" kern="1200">
        <a:solidFill>
          <a:schemeClr val="tx1"/>
        </a:solidFill>
        <a:latin typeface="+mn-lt"/>
        <a:ea typeface="+mn-ea"/>
        <a:cs typeface="+mn-cs"/>
      </a:defRPr>
    </a:lvl4pPr>
    <a:lvl5pPr marL="2867924" algn="l" defTabSz="1433962" rtl="0" eaLnBrk="1" latinLnBrk="0" hangingPunct="1">
      <a:defRPr sz="2800" kern="1200">
        <a:solidFill>
          <a:schemeClr val="tx1"/>
        </a:solidFill>
        <a:latin typeface="+mn-lt"/>
        <a:ea typeface="+mn-ea"/>
        <a:cs typeface="+mn-cs"/>
      </a:defRPr>
    </a:lvl5pPr>
    <a:lvl6pPr marL="3584905" algn="l" defTabSz="1433962" rtl="0" eaLnBrk="1" latinLnBrk="0" hangingPunct="1">
      <a:defRPr sz="2800" kern="1200">
        <a:solidFill>
          <a:schemeClr val="tx1"/>
        </a:solidFill>
        <a:latin typeface="+mn-lt"/>
        <a:ea typeface="+mn-ea"/>
        <a:cs typeface="+mn-cs"/>
      </a:defRPr>
    </a:lvl6pPr>
    <a:lvl7pPr marL="4301886" algn="l" defTabSz="1433962" rtl="0" eaLnBrk="1" latinLnBrk="0" hangingPunct="1">
      <a:defRPr sz="2800" kern="1200">
        <a:solidFill>
          <a:schemeClr val="tx1"/>
        </a:solidFill>
        <a:latin typeface="+mn-lt"/>
        <a:ea typeface="+mn-ea"/>
        <a:cs typeface="+mn-cs"/>
      </a:defRPr>
    </a:lvl7pPr>
    <a:lvl8pPr marL="5018867" algn="l" defTabSz="1433962" rtl="0" eaLnBrk="1" latinLnBrk="0" hangingPunct="1">
      <a:defRPr sz="2800" kern="1200">
        <a:solidFill>
          <a:schemeClr val="tx1"/>
        </a:solidFill>
        <a:latin typeface="+mn-lt"/>
        <a:ea typeface="+mn-ea"/>
        <a:cs typeface="+mn-cs"/>
      </a:defRPr>
    </a:lvl8pPr>
    <a:lvl9pPr marL="5735848" algn="l" defTabSz="1433962"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47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F19217"/>
    <a:srgbClr val="694994"/>
    <a:srgbClr val="367B2A"/>
    <a:srgbClr val="778792"/>
    <a:srgbClr val="005F72"/>
    <a:srgbClr val="4A5F70"/>
    <a:srgbClr val="D9D4D2"/>
    <a:srgbClr val="88B9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Style moyen 4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91" autoAdjust="0"/>
    <p:restoredTop sz="93979" autoAdjust="0"/>
  </p:normalViewPr>
  <p:slideViewPr>
    <p:cSldViewPr>
      <p:cViewPr varScale="1">
        <p:scale>
          <a:sx n="70" d="100"/>
          <a:sy n="70" d="100"/>
        </p:scale>
        <p:origin x="1698" y="108"/>
      </p:cViewPr>
      <p:guideLst>
        <p:guide orient="horz" pos="3368"/>
        <p:guide pos="476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C6EA7BBB-387C-40E5-B98A-5AC543F2F873}" type="datetimeFigureOut">
              <a:rPr lang="fr-FR" smtClean="0"/>
              <a:t>20/05/2022</a:t>
            </a:fld>
            <a:endParaRPr lang="fr-FR"/>
          </a:p>
        </p:txBody>
      </p:sp>
      <p:sp>
        <p:nvSpPr>
          <p:cNvPr id="4" name="Espace réservé de l'image des diapositives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F9B7A59A-1746-4B05-AD7E-1CF10E48A35F}" type="slidenum">
              <a:rPr lang="fr-FR" smtClean="0"/>
              <a:t>‹N°›</a:t>
            </a:fld>
            <a:endParaRPr lang="fr-FR"/>
          </a:p>
        </p:txBody>
      </p:sp>
    </p:spTree>
    <p:extLst>
      <p:ext uri="{BB962C8B-B14F-4D97-AF65-F5344CB8AC3E}">
        <p14:creationId xmlns:p14="http://schemas.microsoft.com/office/powerpoint/2010/main" val="1222464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B7A59A-1746-4B05-AD7E-1CF10E48A35F}" type="slidenum">
              <a:rPr lang="fr-FR" smtClean="0"/>
              <a:t>2</a:t>
            </a:fld>
            <a:endParaRPr lang="fr-FR"/>
          </a:p>
        </p:txBody>
      </p:sp>
    </p:spTree>
    <p:extLst>
      <p:ext uri="{BB962C8B-B14F-4D97-AF65-F5344CB8AC3E}">
        <p14:creationId xmlns:p14="http://schemas.microsoft.com/office/powerpoint/2010/main" val="194090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34190" y="3321886"/>
            <a:ext cx="12854146" cy="2292150"/>
          </a:xfrm>
        </p:spPr>
        <p:txBody>
          <a:bodyPr/>
          <a:lstStyle/>
          <a:p>
            <a:r>
              <a:rPr lang="fr-FR"/>
              <a:t>Cliquez pour modifier le style du titre</a:t>
            </a:r>
          </a:p>
        </p:txBody>
      </p:sp>
      <p:sp>
        <p:nvSpPr>
          <p:cNvPr id="3" name="Sous-titre 2"/>
          <p:cNvSpPr>
            <a:spLocks noGrp="1"/>
          </p:cNvSpPr>
          <p:nvPr>
            <p:ph type="subTitle" idx="1"/>
          </p:nvPr>
        </p:nvSpPr>
        <p:spPr>
          <a:xfrm>
            <a:off x="2268379" y="6059593"/>
            <a:ext cx="10585768" cy="2732758"/>
          </a:xfrm>
        </p:spPr>
        <p:txBody>
          <a:bodyPr/>
          <a:lstStyle>
            <a:lvl1pPr marL="0" indent="0" algn="ctr">
              <a:buNone/>
              <a:defRPr>
                <a:solidFill>
                  <a:schemeClr val="tx1">
                    <a:tint val="75000"/>
                  </a:schemeClr>
                </a:solidFill>
              </a:defRPr>
            </a:lvl1pPr>
            <a:lvl2pPr marL="716981" indent="0" algn="ctr">
              <a:buNone/>
              <a:defRPr>
                <a:solidFill>
                  <a:schemeClr val="tx1">
                    <a:tint val="75000"/>
                  </a:schemeClr>
                </a:solidFill>
              </a:defRPr>
            </a:lvl2pPr>
            <a:lvl3pPr marL="1433962" indent="0" algn="ctr">
              <a:buNone/>
              <a:defRPr>
                <a:solidFill>
                  <a:schemeClr val="tx1">
                    <a:tint val="75000"/>
                  </a:schemeClr>
                </a:solidFill>
              </a:defRPr>
            </a:lvl3pPr>
            <a:lvl4pPr marL="2150943" indent="0" algn="ctr">
              <a:buNone/>
              <a:defRPr>
                <a:solidFill>
                  <a:schemeClr val="tx1">
                    <a:tint val="75000"/>
                  </a:schemeClr>
                </a:solidFill>
              </a:defRPr>
            </a:lvl4pPr>
            <a:lvl5pPr marL="2867924" indent="0" algn="ctr">
              <a:buNone/>
              <a:defRPr>
                <a:solidFill>
                  <a:schemeClr val="tx1">
                    <a:tint val="75000"/>
                  </a:schemeClr>
                </a:solidFill>
              </a:defRPr>
            </a:lvl5pPr>
            <a:lvl6pPr marL="3584905" indent="0" algn="ctr">
              <a:buNone/>
              <a:defRPr>
                <a:solidFill>
                  <a:schemeClr val="tx1">
                    <a:tint val="75000"/>
                  </a:schemeClr>
                </a:solidFill>
              </a:defRPr>
            </a:lvl6pPr>
            <a:lvl7pPr marL="4301886" indent="0" algn="ctr">
              <a:buNone/>
              <a:defRPr>
                <a:solidFill>
                  <a:schemeClr val="tx1">
                    <a:tint val="75000"/>
                  </a:schemeClr>
                </a:solidFill>
              </a:defRPr>
            </a:lvl7pPr>
            <a:lvl8pPr marL="5018867" indent="0" algn="ctr">
              <a:buNone/>
              <a:defRPr>
                <a:solidFill>
                  <a:schemeClr val="tx1">
                    <a:tint val="75000"/>
                  </a:schemeClr>
                </a:solidFill>
              </a:defRPr>
            </a:lvl8pPr>
            <a:lvl9pPr marL="5735848"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8133903" y="623781"/>
            <a:ext cx="5626314" cy="13267737"/>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1249710" y="623781"/>
            <a:ext cx="16632153" cy="1326773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194575" y="6871501"/>
            <a:ext cx="12854146" cy="2123828"/>
          </a:xfrm>
        </p:spPr>
        <p:txBody>
          <a:bodyPr anchor="t"/>
          <a:lstStyle>
            <a:lvl1pPr algn="l">
              <a:defRPr sz="6300" b="1" cap="all"/>
            </a:lvl1pPr>
          </a:lstStyle>
          <a:p>
            <a:r>
              <a:rPr lang="fr-FR"/>
              <a:t>Cliquez pour modifier le style du titre</a:t>
            </a:r>
          </a:p>
        </p:txBody>
      </p:sp>
      <p:sp>
        <p:nvSpPr>
          <p:cNvPr id="3" name="Espace réservé du texte 2"/>
          <p:cNvSpPr>
            <a:spLocks noGrp="1"/>
          </p:cNvSpPr>
          <p:nvPr>
            <p:ph type="body" idx="1"/>
          </p:nvPr>
        </p:nvSpPr>
        <p:spPr>
          <a:xfrm>
            <a:off x="1194575" y="4532320"/>
            <a:ext cx="12854146" cy="2339181"/>
          </a:xfrm>
        </p:spPr>
        <p:txBody>
          <a:bodyPr anchor="b"/>
          <a:lstStyle>
            <a:lvl1pPr marL="0" indent="0">
              <a:buNone/>
              <a:defRPr sz="3100">
                <a:solidFill>
                  <a:schemeClr val="tx1">
                    <a:tint val="75000"/>
                  </a:schemeClr>
                </a:solidFill>
              </a:defRPr>
            </a:lvl1pPr>
            <a:lvl2pPr marL="716981" indent="0">
              <a:buNone/>
              <a:defRPr sz="2800">
                <a:solidFill>
                  <a:schemeClr val="tx1">
                    <a:tint val="75000"/>
                  </a:schemeClr>
                </a:solidFill>
              </a:defRPr>
            </a:lvl2pPr>
            <a:lvl3pPr marL="1433962" indent="0">
              <a:buNone/>
              <a:defRPr sz="2500">
                <a:solidFill>
                  <a:schemeClr val="tx1">
                    <a:tint val="75000"/>
                  </a:schemeClr>
                </a:solidFill>
              </a:defRPr>
            </a:lvl3pPr>
            <a:lvl4pPr marL="2150943" indent="0">
              <a:buNone/>
              <a:defRPr sz="2200">
                <a:solidFill>
                  <a:schemeClr val="tx1">
                    <a:tint val="75000"/>
                  </a:schemeClr>
                </a:solidFill>
              </a:defRPr>
            </a:lvl4pPr>
            <a:lvl5pPr marL="2867924" indent="0">
              <a:buNone/>
              <a:defRPr sz="2200">
                <a:solidFill>
                  <a:schemeClr val="tx1">
                    <a:tint val="75000"/>
                  </a:schemeClr>
                </a:solidFill>
              </a:defRPr>
            </a:lvl5pPr>
            <a:lvl6pPr marL="3584905" indent="0">
              <a:buNone/>
              <a:defRPr sz="2200">
                <a:solidFill>
                  <a:schemeClr val="tx1">
                    <a:tint val="75000"/>
                  </a:schemeClr>
                </a:solidFill>
              </a:defRPr>
            </a:lvl6pPr>
            <a:lvl7pPr marL="4301886" indent="0">
              <a:buNone/>
              <a:defRPr sz="2200">
                <a:solidFill>
                  <a:schemeClr val="tx1">
                    <a:tint val="75000"/>
                  </a:schemeClr>
                </a:solidFill>
              </a:defRPr>
            </a:lvl7pPr>
            <a:lvl8pPr marL="5018867" indent="0">
              <a:buNone/>
              <a:defRPr sz="2200">
                <a:solidFill>
                  <a:schemeClr val="tx1">
                    <a:tint val="75000"/>
                  </a:schemeClr>
                </a:solidFill>
              </a:defRPr>
            </a:lvl8pPr>
            <a:lvl9pPr marL="5735848" indent="0">
              <a:buNone/>
              <a:defRPr sz="22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249710" y="3628825"/>
            <a:ext cx="11129234" cy="10262694"/>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12630985" y="3628825"/>
            <a:ext cx="11129232" cy="10262694"/>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756127" y="428232"/>
            <a:ext cx="13610273" cy="1782234"/>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756126" y="2393640"/>
            <a:ext cx="6681741" cy="997555"/>
          </a:xfrm>
        </p:spPr>
        <p:txBody>
          <a:bodyPr anchor="b"/>
          <a:lstStyle>
            <a:lvl1pPr marL="0" indent="0">
              <a:buNone/>
              <a:defRPr sz="3800" b="1"/>
            </a:lvl1pPr>
            <a:lvl2pPr marL="716981" indent="0">
              <a:buNone/>
              <a:defRPr sz="3100" b="1"/>
            </a:lvl2pPr>
            <a:lvl3pPr marL="1433962" indent="0">
              <a:buNone/>
              <a:defRPr sz="2800" b="1"/>
            </a:lvl3pPr>
            <a:lvl4pPr marL="2150943" indent="0">
              <a:buNone/>
              <a:defRPr sz="2500" b="1"/>
            </a:lvl4pPr>
            <a:lvl5pPr marL="2867924" indent="0">
              <a:buNone/>
              <a:defRPr sz="2500" b="1"/>
            </a:lvl5pPr>
            <a:lvl6pPr marL="3584905" indent="0">
              <a:buNone/>
              <a:defRPr sz="2500" b="1"/>
            </a:lvl6pPr>
            <a:lvl7pPr marL="4301886" indent="0">
              <a:buNone/>
              <a:defRPr sz="2500" b="1"/>
            </a:lvl7pPr>
            <a:lvl8pPr marL="5018867" indent="0">
              <a:buNone/>
              <a:defRPr sz="2500" b="1"/>
            </a:lvl8pPr>
            <a:lvl9pPr marL="5735848" indent="0">
              <a:buNone/>
              <a:defRPr sz="2500" b="1"/>
            </a:lvl9pPr>
          </a:lstStyle>
          <a:p>
            <a:pPr lvl="0"/>
            <a:r>
              <a:rPr lang="fr-FR"/>
              <a:t>Cliquez pour modifier les styles du texte du masque</a:t>
            </a:r>
          </a:p>
        </p:txBody>
      </p:sp>
      <p:sp>
        <p:nvSpPr>
          <p:cNvPr id="4" name="Espace réservé du contenu 3"/>
          <p:cNvSpPr>
            <a:spLocks noGrp="1"/>
          </p:cNvSpPr>
          <p:nvPr>
            <p:ph sz="half" idx="2"/>
          </p:nvPr>
        </p:nvSpPr>
        <p:spPr>
          <a:xfrm>
            <a:off x="756126" y="3391195"/>
            <a:ext cx="6681741" cy="6161082"/>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7682034" y="2393640"/>
            <a:ext cx="6684366" cy="997555"/>
          </a:xfrm>
        </p:spPr>
        <p:txBody>
          <a:bodyPr anchor="b"/>
          <a:lstStyle>
            <a:lvl1pPr marL="0" indent="0">
              <a:buNone/>
              <a:defRPr sz="3800" b="1"/>
            </a:lvl1pPr>
            <a:lvl2pPr marL="716981" indent="0">
              <a:buNone/>
              <a:defRPr sz="3100" b="1"/>
            </a:lvl2pPr>
            <a:lvl3pPr marL="1433962" indent="0">
              <a:buNone/>
              <a:defRPr sz="2800" b="1"/>
            </a:lvl3pPr>
            <a:lvl4pPr marL="2150943" indent="0">
              <a:buNone/>
              <a:defRPr sz="2500" b="1"/>
            </a:lvl4pPr>
            <a:lvl5pPr marL="2867924" indent="0">
              <a:buNone/>
              <a:defRPr sz="2500" b="1"/>
            </a:lvl5pPr>
            <a:lvl6pPr marL="3584905" indent="0">
              <a:buNone/>
              <a:defRPr sz="2500" b="1"/>
            </a:lvl6pPr>
            <a:lvl7pPr marL="4301886" indent="0">
              <a:buNone/>
              <a:defRPr sz="2500" b="1"/>
            </a:lvl7pPr>
            <a:lvl8pPr marL="5018867" indent="0">
              <a:buNone/>
              <a:defRPr sz="2500" b="1"/>
            </a:lvl8pPr>
            <a:lvl9pPr marL="5735848" indent="0">
              <a:buNone/>
              <a:defRPr sz="2500" b="1"/>
            </a:lvl9pPr>
          </a:lstStyle>
          <a:p>
            <a:pPr lvl="0"/>
            <a:r>
              <a:rPr lang="fr-FR"/>
              <a:t>Cliquez pour modifier les styles du texte du masque</a:t>
            </a:r>
          </a:p>
        </p:txBody>
      </p:sp>
      <p:sp>
        <p:nvSpPr>
          <p:cNvPr id="6" name="Espace réservé du contenu 5"/>
          <p:cNvSpPr>
            <a:spLocks noGrp="1"/>
          </p:cNvSpPr>
          <p:nvPr>
            <p:ph sz="quarter" idx="4"/>
          </p:nvPr>
        </p:nvSpPr>
        <p:spPr>
          <a:xfrm>
            <a:off x="7682034" y="3391195"/>
            <a:ext cx="6684366" cy="6161082"/>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56128" y="425755"/>
            <a:ext cx="4975207" cy="1811937"/>
          </a:xfrm>
        </p:spPr>
        <p:txBody>
          <a:bodyPr anchor="b"/>
          <a:lstStyle>
            <a:lvl1pPr algn="l">
              <a:defRPr sz="3100" b="1"/>
            </a:lvl1pPr>
          </a:lstStyle>
          <a:p>
            <a:r>
              <a:rPr lang="fr-FR"/>
              <a:t>Cliquez pour modifier le style du titre</a:t>
            </a:r>
          </a:p>
        </p:txBody>
      </p:sp>
      <p:sp>
        <p:nvSpPr>
          <p:cNvPr id="3" name="Espace réservé du contenu 2"/>
          <p:cNvSpPr>
            <a:spLocks noGrp="1"/>
          </p:cNvSpPr>
          <p:nvPr>
            <p:ph idx="1"/>
          </p:nvPr>
        </p:nvSpPr>
        <p:spPr>
          <a:xfrm>
            <a:off x="5912487" y="425757"/>
            <a:ext cx="8453912" cy="912652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756128" y="2237695"/>
            <a:ext cx="4975207" cy="7314583"/>
          </a:xfrm>
        </p:spPr>
        <p:txBody>
          <a:bodyPr/>
          <a:lstStyle>
            <a:lvl1pPr marL="0" indent="0">
              <a:buNone/>
              <a:defRPr sz="2200"/>
            </a:lvl1pPr>
            <a:lvl2pPr marL="716981" indent="0">
              <a:buNone/>
              <a:defRPr sz="1900"/>
            </a:lvl2pPr>
            <a:lvl3pPr marL="1433962" indent="0">
              <a:buNone/>
              <a:defRPr sz="1600"/>
            </a:lvl3pPr>
            <a:lvl4pPr marL="2150943" indent="0">
              <a:buNone/>
              <a:defRPr sz="1400"/>
            </a:lvl4pPr>
            <a:lvl5pPr marL="2867924" indent="0">
              <a:buNone/>
              <a:defRPr sz="1400"/>
            </a:lvl5pPr>
            <a:lvl6pPr marL="3584905" indent="0">
              <a:buNone/>
              <a:defRPr sz="1400"/>
            </a:lvl6pPr>
            <a:lvl7pPr marL="4301886" indent="0">
              <a:buNone/>
              <a:defRPr sz="1400"/>
            </a:lvl7pPr>
            <a:lvl8pPr marL="5018867" indent="0">
              <a:buNone/>
              <a:defRPr sz="1400"/>
            </a:lvl8pPr>
            <a:lvl9pPr marL="5735848" indent="0">
              <a:buNone/>
              <a:defRPr sz="14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964122" y="7485379"/>
            <a:ext cx="9073515" cy="883692"/>
          </a:xfrm>
        </p:spPr>
        <p:txBody>
          <a:bodyPr anchor="b"/>
          <a:lstStyle>
            <a:lvl1pPr algn="l">
              <a:defRPr sz="3100" b="1"/>
            </a:lvl1pPr>
          </a:lstStyle>
          <a:p>
            <a:r>
              <a:rPr lang="fr-FR"/>
              <a:t>Cliquez pour modifier le style du titre</a:t>
            </a:r>
          </a:p>
        </p:txBody>
      </p:sp>
      <p:sp>
        <p:nvSpPr>
          <p:cNvPr id="3" name="Espace réservé pour une image  2"/>
          <p:cNvSpPr>
            <a:spLocks noGrp="1"/>
          </p:cNvSpPr>
          <p:nvPr>
            <p:ph type="pic" idx="1"/>
          </p:nvPr>
        </p:nvSpPr>
        <p:spPr>
          <a:xfrm>
            <a:off x="2964122" y="955476"/>
            <a:ext cx="9073515" cy="6416040"/>
          </a:xfrm>
        </p:spPr>
        <p:txBody>
          <a:bodyPr/>
          <a:lstStyle>
            <a:lvl1pPr marL="0" indent="0">
              <a:buNone/>
              <a:defRPr sz="5000"/>
            </a:lvl1pPr>
            <a:lvl2pPr marL="716981" indent="0">
              <a:buNone/>
              <a:defRPr sz="4400"/>
            </a:lvl2pPr>
            <a:lvl3pPr marL="1433962" indent="0">
              <a:buNone/>
              <a:defRPr sz="3800"/>
            </a:lvl3pPr>
            <a:lvl4pPr marL="2150943" indent="0">
              <a:buNone/>
              <a:defRPr sz="3100"/>
            </a:lvl4pPr>
            <a:lvl5pPr marL="2867924" indent="0">
              <a:buNone/>
              <a:defRPr sz="3100"/>
            </a:lvl5pPr>
            <a:lvl6pPr marL="3584905" indent="0">
              <a:buNone/>
              <a:defRPr sz="3100"/>
            </a:lvl6pPr>
            <a:lvl7pPr marL="4301886" indent="0">
              <a:buNone/>
              <a:defRPr sz="3100"/>
            </a:lvl7pPr>
            <a:lvl8pPr marL="5018867" indent="0">
              <a:buNone/>
              <a:defRPr sz="3100"/>
            </a:lvl8pPr>
            <a:lvl9pPr marL="5735848" indent="0">
              <a:buNone/>
              <a:defRPr sz="3100"/>
            </a:lvl9pPr>
          </a:lstStyle>
          <a:p>
            <a:endParaRPr lang="fr-FR"/>
          </a:p>
        </p:txBody>
      </p:sp>
      <p:sp>
        <p:nvSpPr>
          <p:cNvPr id="4" name="Espace réservé du texte 3"/>
          <p:cNvSpPr>
            <a:spLocks noGrp="1"/>
          </p:cNvSpPr>
          <p:nvPr>
            <p:ph type="body" sz="half" idx="2"/>
          </p:nvPr>
        </p:nvSpPr>
        <p:spPr>
          <a:xfrm>
            <a:off x="2964122" y="8369072"/>
            <a:ext cx="9073515" cy="1254988"/>
          </a:xfrm>
        </p:spPr>
        <p:txBody>
          <a:bodyPr/>
          <a:lstStyle>
            <a:lvl1pPr marL="0" indent="0">
              <a:buNone/>
              <a:defRPr sz="2200"/>
            </a:lvl1pPr>
            <a:lvl2pPr marL="716981" indent="0">
              <a:buNone/>
              <a:defRPr sz="1900"/>
            </a:lvl2pPr>
            <a:lvl3pPr marL="1433962" indent="0">
              <a:buNone/>
              <a:defRPr sz="1600"/>
            </a:lvl3pPr>
            <a:lvl4pPr marL="2150943" indent="0">
              <a:buNone/>
              <a:defRPr sz="1400"/>
            </a:lvl4pPr>
            <a:lvl5pPr marL="2867924" indent="0">
              <a:buNone/>
              <a:defRPr sz="1400"/>
            </a:lvl5pPr>
            <a:lvl6pPr marL="3584905" indent="0">
              <a:buNone/>
              <a:defRPr sz="1400"/>
            </a:lvl6pPr>
            <a:lvl7pPr marL="4301886" indent="0">
              <a:buNone/>
              <a:defRPr sz="1400"/>
            </a:lvl7pPr>
            <a:lvl8pPr marL="5018867" indent="0">
              <a:buNone/>
              <a:defRPr sz="1400"/>
            </a:lvl8pPr>
            <a:lvl9pPr marL="5735848" indent="0">
              <a:buNone/>
              <a:defRPr sz="14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AF3BDBC-384D-4226-A597-7DD568F3B874}" type="datetimeFigureOut">
              <a:rPr lang="fr-FR" smtClean="0"/>
              <a:pPr/>
              <a:t>20/05/2022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1FE886-5F1B-4C58-A641-8FC3540783D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756127" y="428232"/>
            <a:ext cx="13610273" cy="1782234"/>
          </a:xfrm>
          <a:prstGeom prst="rect">
            <a:avLst/>
          </a:prstGeom>
        </p:spPr>
        <p:txBody>
          <a:bodyPr vert="horz" lIns="143396" tIns="71698" rIns="143396" bIns="71698" rtlCol="0" anchor="ctr">
            <a:normAutofit/>
          </a:bodyPr>
          <a:lstStyle/>
          <a:p>
            <a:r>
              <a:rPr lang="fr-FR"/>
              <a:t>Cliquez pour modifier le style du titre</a:t>
            </a:r>
          </a:p>
        </p:txBody>
      </p:sp>
      <p:sp>
        <p:nvSpPr>
          <p:cNvPr id="3" name="Espace réservé du texte 2"/>
          <p:cNvSpPr>
            <a:spLocks noGrp="1"/>
          </p:cNvSpPr>
          <p:nvPr>
            <p:ph type="body" idx="1"/>
          </p:nvPr>
        </p:nvSpPr>
        <p:spPr>
          <a:xfrm>
            <a:off x="756127" y="2495128"/>
            <a:ext cx="13610273" cy="7057150"/>
          </a:xfrm>
          <a:prstGeom prst="rect">
            <a:avLst/>
          </a:prstGeom>
        </p:spPr>
        <p:txBody>
          <a:bodyPr vert="horz" lIns="143396" tIns="71698" rIns="143396" bIns="71698"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756127" y="9911199"/>
            <a:ext cx="3528589" cy="569325"/>
          </a:xfrm>
          <a:prstGeom prst="rect">
            <a:avLst/>
          </a:prstGeom>
        </p:spPr>
        <p:txBody>
          <a:bodyPr vert="horz" lIns="143396" tIns="71698" rIns="143396" bIns="71698" rtlCol="0" anchor="ctr"/>
          <a:lstStyle>
            <a:lvl1pPr algn="l">
              <a:defRPr sz="1900">
                <a:solidFill>
                  <a:schemeClr val="tx1">
                    <a:tint val="75000"/>
                  </a:schemeClr>
                </a:solidFill>
              </a:defRPr>
            </a:lvl1pPr>
          </a:lstStyle>
          <a:p>
            <a:fld id="{4AF3BDBC-384D-4226-A597-7DD568F3B874}" type="datetimeFigureOut">
              <a:rPr lang="fr-FR" smtClean="0"/>
              <a:pPr/>
              <a:t>20/05/2022</a:t>
            </a:fld>
            <a:endParaRPr lang="fr-FR"/>
          </a:p>
        </p:txBody>
      </p:sp>
      <p:sp>
        <p:nvSpPr>
          <p:cNvPr id="5" name="Espace réservé du pied de page 4"/>
          <p:cNvSpPr>
            <a:spLocks noGrp="1"/>
          </p:cNvSpPr>
          <p:nvPr>
            <p:ph type="ftr" sz="quarter" idx="3"/>
          </p:nvPr>
        </p:nvSpPr>
        <p:spPr>
          <a:xfrm>
            <a:off x="5166863" y="9911199"/>
            <a:ext cx="4788800" cy="569325"/>
          </a:xfrm>
          <a:prstGeom prst="rect">
            <a:avLst/>
          </a:prstGeom>
        </p:spPr>
        <p:txBody>
          <a:bodyPr vert="horz" lIns="143396" tIns="71698" rIns="143396" bIns="71698" rtlCol="0" anchor="ctr"/>
          <a:lstStyle>
            <a:lvl1pPr algn="ctr">
              <a:defRPr sz="19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10837811" y="9911199"/>
            <a:ext cx="3528589" cy="569325"/>
          </a:xfrm>
          <a:prstGeom prst="rect">
            <a:avLst/>
          </a:prstGeom>
        </p:spPr>
        <p:txBody>
          <a:bodyPr vert="horz" lIns="143396" tIns="71698" rIns="143396" bIns="71698" rtlCol="0" anchor="ctr"/>
          <a:lstStyle>
            <a:lvl1pPr algn="r">
              <a:defRPr sz="1900">
                <a:solidFill>
                  <a:schemeClr val="tx1">
                    <a:tint val="75000"/>
                  </a:schemeClr>
                </a:solidFill>
              </a:defRPr>
            </a:lvl1pPr>
          </a:lstStyle>
          <a:p>
            <a:fld id="{561FE886-5F1B-4C58-A641-8FC3540783D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33962" rtl="0" eaLnBrk="1" latinLnBrk="0" hangingPunct="1">
        <a:spcBef>
          <a:spcPct val="0"/>
        </a:spcBef>
        <a:buNone/>
        <a:defRPr sz="6900" kern="1200">
          <a:solidFill>
            <a:schemeClr val="tx1"/>
          </a:solidFill>
          <a:latin typeface="+mj-lt"/>
          <a:ea typeface="+mj-ea"/>
          <a:cs typeface="+mj-cs"/>
        </a:defRPr>
      </a:lvl1pPr>
    </p:titleStyle>
    <p:bodyStyle>
      <a:lvl1pPr marL="537736" indent="-537736" algn="l" defTabSz="1433962" rtl="0" eaLnBrk="1" latinLnBrk="0" hangingPunct="1">
        <a:spcBef>
          <a:spcPct val="20000"/>
        </a:spcBef>
        <a:buFont typeface="Arial" pitchFamily="34" charset="0"/>
        <a:buChar char="•"/>
        <a:defRPr sz="5000" kern="1200">
          <a:solidFill>
            <a:schemeClr val="tx1"/>
          </a:solidFill>
          <a:latin typeface="+mn-lt"/>
          <a:ea typeface="+mn-ea"/>
          <a:cs typeface="+mn-cs"/>
        </a:defRPr>
      </a:lvl1pPr>
      <a:lvl2pPr marL="1165094" indent="-448113" algn="l" defTabSz="1433962"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792453" indent="-358491" algn="l" defTabSz="1433962"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09434" indent="-358491" algn="l" defTabSz="1433962" rtl="0" eaLnBrk="1" latinLnBrk="0" hangingPunct="1">
        <a:spcBef>
          <a:spcPct val="20000"/>
        </a:spcBef>
        <a:buFont typeface="Arial" pitchFamily="34" charset="0"/>
        <a:buChar char="–"/>
        <a:defRPr sz="3100" kern="1200">
          <a:solidFill>
            <a:schemeClr val="tx1"/>
          </a:solidFill>
          <a:latin typeface="+mn-lt"/>
          <a:ea typeface="+mn-ea"/>
          <a:cs typeface="+mn-cs"/>
        </a:defRPr>
      </a:lvl4pPr>
      <a:lvl5pPr marL="3226415" indent="-358491" algn="l" defTabSz="1433962" rtl="0" eaLnBrk="1" latinLnBrk="0" hangingPunct="1">
        <a:spcBef>
          <a:spcPct val="20000"/>
        </a:spcBef>
        <a:buFont typeface="Arial" pitchFamily="34" charset="0"/>
        <a:buChar char="»"/>
        <a:defRPr sz="3100" kern="1200">
          <a:solidFill>
            <a:schemeClr val="tx1"/>
          </a:solidFill>
          <a:latin typeface="+mn-lt"/>
          <a:ea typeface="+mn-ea"/>
          <a:cs typeface="+mn-cs"/>
        </a:defRPr>
      </a:lvl5pPr>
      <a:lvl6pPr marL="3943396" indent="-358491" algn="l" defTabSz="1433962" rtl="0" eaLnBrk="1" latinLnBrk="0" hangingPunct="1">
        <a:spcBef>
          <a:spcPct val="20000"/>
        </a:spcBef>
        <a:buFont typeface="Arial" pitchFamily="34" charset="0"/>
        <a:buChar char="•"/>
        <a:defRPr sz="3100" kern="1200">
          <a:solidFill>
            <a:schemeClr val="tx1"/>
          </a:solidFill>
          <a:latin typeface="+mn-lt"/>
          <a:ea typeface="+mn-ea"/>
          <a:cs typeface="+mn-cs"/>
        </a:defRPr>
      </a:lvl6pPr>
      <a:lvl7pPr marL="4660377" indent="-358491" algn="l" defTabSz="1433962" rtl="0" eaLnBrk="1" latinLnBrk="0" hangingPunct="1">
        <a:spcBef>
          <a:spcPct val="20000"/>
        </a:spcBef>
        <a:buFont typeface="Arial" pitchFamily="34" charset="0"/>
        <a:buChar char="•"/>
        <a:defRPr sz="3100" kern="1200">
          <a:solidFill>
            <a:schemeClr val="tx1"/>
          </a:solidFill>
          <a:latin typeface="+mn-lt"/>
          <a:ea typeface="+mn-ea"/>
          <a:cs typeface="+mn-cs"/>
        </a:defRPr>
      </a:lvl7pPr>
      <a:lvl8pPr marL="5377358" indent="-358491" algn="l" defTabSz="1433962" rtl="0" eaLnBrk="1" latinLnBrk="0" hangingPunct="1">
        <a:spcBef>
          <a:spcPct val="20000"/>
        </a:spcBef>
        <a:buFont typeface="Arial" pitchFamily="34" charset="0"/>
        <a:buChar char="•"/>
        <a:defRPr sz="3100" kern="1200">
          <a:solidFill>
            <a:schemeClr val="tx1"/>
          </a:solidFill>
          <a:latin typeface="+mn-lt"/>
          <a:ea typeface="+mn-ea"/>
          <a:cs typeface="+mn-cs"/>
        </a:defRPr>
      </a:lvl8pPr>
      <a:lvl9pPr marL="6094339" indent="-358491" algn="l" defTabSz="1433962" rtl="0" eaLnBrk="1" latinLnBrk="0" hangingPunct="1">
        <a:spcBef>
          <a:spcPct val="20000"/>
        </a:spcBef>
        <a:buFont typeface="Arial" pitchFamily="34" charset="0"/>
        <a:buChar char="•"/>
        <a:defRPr sz="3100" kern="1200">
          <a:solidFill>
            <a:schemeClr val="tx1"/>
          </a:solidFill>
          <a:latin typeface="+mn-lt"/>
          <a:ea typeface="+mn-ea"/>
          <a:cs typeface="+mn-cs"/>
        </a:defRPr>
      </a:lvl9pPr>
    </p:bodyStyle>
    <p:otherStyle>
      <a:defPPr>
        <a:defRPr lang="fr-FR"/>
      </a:defPPr>
      <a:lvl1pPr marL="0" algn="l" defTabSz="1433962" rtl="0" eaLnBrk="1" latinLnBrk="0" hangingPunct="1">
        <a:defRPr sz="2800" kern="1200">
          <a:solidFill>
            <a:schemeClr val="tx1"/>
          </a:solidFill>
          <a:latin typeface="+mn-lt"/>
          <a:ea typeface="+mn-ea"/>
          <a:cs typeface="+mn-cs"/>
        </a:defRPr>
      </a:lvl1pPr>
      <a:lvl2pPr marL="716981" algn="l" defTabSz="1433962" rtl="0" eaLnBrk="1" latinLnBrk="0" hangingPunct="1">
        <a:defRPr sz="2800" kern="1200">
          <a:solidFill>
            <a:schemeClr val="tx1"/>
          </a:solidFill>
          <a:latin typeface="+mn-lt"/>
          <a:ea typeface="+mn-ea"/>
          <a:cs typeface="+mn-cs"/>
        </a:defRPr>
      </a:lvl2pPr>
      <a:lvl3pPr marL="1433962" algn="l" defTabSz="1433962" rtl="0" eaLnBrk="1" latinLnBrk="0" hangingPunct="1">
        <a:defRPr sz="2800" kern="1200">
          <a:solidFill>
            <a:schemeClr val="tx1"/>
          </a:solidFill>
          <a:latin typeface="+mn-lt"/>
          <a:ea typeface="+mn-ea"/>
          <a:cs typeface="+mn-cs"/>
        </a:defRPr>
      </a:lvl3pPr>
      <a:lvl4pPr marL="2150943" algn="l" defTabSz="1433962" rtl="0" eaLnBrk="1" latinLnBrk="0" hangingPunct="1">
        <a:defRPr sz="2800" kern="1200">
          <a:solidFill>
            <a:schemeClr val="tx1"/>
          </a:solidFill>
          <a:latin typeface="+mn-lt"/>
          <a:ea typeface="+mn-ea"/>
          <a:cs typeface="+mn-cs"/>
        </a:defRPr>
      </a:lvl4pPr>
      <a:lvl5pPr marL="2867924" algn="l" defTabSz="1433962" rtl="0" eaLnBrk="1" latinLnBrk="0" hangingPunct="1">
        <a:defRPr sz="2800" kern="1200">
          <a:solidFill>
            <a:schemeClr val="tx1"/>
          </a:solidFill>
          <a:latin typeface="+mn-lt"/>
          <a:ea typeface="+mn-ea"/>
          <a:cs typeface="+mn-cs"/>
        </a:defRPr>
      </a:lvl5pPr>
      <a:lvl6pPr marL="3584905" algn="l" defTabSz="1433962" rtl="0" eaLnBrk="1" latinLnBrk="0" hangingPunct="1">
        <a:defRPr sz="2800" kern="1200">
          <a:solidFill>
            <a:schemeClr val="tx1"/>
          </a:solidFill>
          <a:latin typeface="+mn-lt"/>
          <a:ea typeface="+mn-ea"/>
          <a:cs typeface="+mn-cs"/>
        </a:defRPr>
      </a:lvl6pPr>
      <a:lvl7pPr marL="4301886" algn="l" defTabSz="1433962" rtl="0" eaLnBrk="1" latinLnBrk="0" hangingPunct="1">
        <a:defRPr sz="2800" kern="1200">
          <a:solidFill>
            <a:schemeClr val="tx1"/>
          </a:solidFill>
          <a:latin typeface="+mn-lt"/>
          <a:ea typeface="+mn-ea"/>
          <a:cs typeface="+mn-cs"/>
        </a:defRPr>
      </a:lvl7pPr>
      <a:lvl8pPr marL="5018867" algn="l" defTabSz="1433962" rtl="0" eaLnBrk="1" latinLnBrk="0" hangingPunct="1">
        <a:defRPr sz="2800" kern="1200">
          <a:solidFill>
            <a:schemeClr val="tx1"/>
          </a:solidFill>
          <a:latin typeface="+mn-lt"/>
          <a:ea typeface="+mn-ea"/>
          <a:cs typeface="+mn-cs"/>
        </a:defRPr>
      </a:lvl8pPr>
      <a:lvl9pPr marL="5735848" algn="l" defTabSz="1433962"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Olivier\Bureau\laure-anne\COM\Carte 2014\Ressources\8464061973_ae120d9470_o.jpg"/>
          <p:cNvPicPr>
            <a:picLocks noChangeAspect="1" noChangeArrowheads="1"/>
          </p:cNvPicPr>
          <p:nvPr/>
        </p:nvPicPr>
        <p:blipFill>
          <a:blip r:embed="rId2" cstate="print">
            <a:lum contrast="20000"/>
          </a:blip>
          <a:srcRect l="6753" t="28027" r="17880"/>
          <a:stretch>
            <a:fillRect/>
          </a:stretch>
        </p:blipFill>
        <p:spPr bwMode="auto">
          <a:xfrm>
            <a:off x="7849294" y="3175"/>
            <a:ext cx="7273231" cy="4768027"/>
          </a:xfrm>
          <a:prstGeom prst="rect">
            <a:avLst/>
          </a:prstGeom>
          <a:noFill/>
        </p:spPr>
      </p:pic>
      <p:pic>
        <p:nvPicPr>
          <p:cNvPr id="1027" name="Picture 3" descr="C:\Documents and Settings\Bureau612\Bureau\Com\Logo UPEC.JPG"/>
          <p:cNvPicPr>
            <a:picLocks noChangeAspect="1" noChangeArrowheads="1"/>
          </p:cNvPicPr>
          <p:nvPr/>
        </p:nvPicPr>
        <p:blipFill>
          <a:blip r:embed="rId3" cstate="print"/>
          <a:srcRect b="8819"/>
          <a:stretch>
            <a:fillRect/>
          </a:stretch>
        </p:blipFill>
        <p:spPr bwMode="auto">
          <a:xfrm>
            <a:off x="-3811" y="9451156"/>
            <a:ext cx="2609221" cy="1242244"/>
          </a:xfrm>
          <a:prstGeom prst="rect">
            <a:avLst/>
          </a:prstGeom>
          <a:noFill/>
        </p:spPr>
      </p:pic>
      <p:sp>
        <p:nvSpPr>
          <p:cNvPr id="60" name="Rectangle 59"/>
          <p:cNvSpPr/>
          <p:nvPr/>
        </p:nvSpPr>
        <p:spPr>
          <a:xfrm>
            <a:off x="0" y="4769824"/>
            <a:ext cx="7345237" cy="4465308"/>
          </a:xfrm>
          <a:prstGeom prst="rect">
            <a:avLst/>
          </a:pr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 name="Rectangle 19"/>
          <p:cNvSpPr/>
          <p:nvPr/>
        </p:nvSpPr>
        <p:spPr>
          <a:xfrm>
            <a:off x="7921302" y="4554613"/>
            <a:ext cx="5116240" cy="216023"/>
          </a:xfrm>
          <a:prstGeom prst="rect">
            <a:avLst/>
          </a:pr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solidFill>
                <a:srgbClr val="694994"/>
              </a:solidFill>
            </a:endParaRPr>
          </a:p>
        </p:txBody>
      </p:sp>
      <p:sp>
        <p:nvSpPr>
          <p:cNvPr id="21" name="Rectangle 20"/>
          <p:cNvSpPr/>
          <p:nvPr/>
        </p:nvSpPr>
        <p:spPr>
          <a:xfrm>
            <a:off x="14004377" y="4554613"/>
            <a:ext cx="1130625" cy="216024"/>
          </a:xfrm>
          <a:prstGeom prst="rect">
            <a:avLst/>
          </a:pr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solidFill>
                <a:srgbClr val="694994"/>
              </a:solidFill>
            </a:endParaRPr>
          </a:p>
        </p:txBody>
      </p:sp>
      <p:sp>
        <p:nvSpPr>
          <p:cNvPr id="22" name="Forme libre 21"/>
          <p:cNvSpPr/>
          <p:nvPr/>
        </p:nvSpPr>
        <p:spPr>
          <a:xfrm>
            <a:off x="13037543" y="4008471"/>
            <a:ext cx="985239" cy="546333"/>
          </a:xfrm>
          <a:custGeom>
            <a:avLst/>
            <a:gdLst>
              <a:gd name="connsiteX0" fmla="*/ 0 w 764381"/>
              <a:gd name="connsiteY0" fmla="*/ 423863 h 423863"/>
              <a:gd name="connsiteX1" fmla="*/ 2381 w 764381"/>
              <a:gd name="connsiteY1" fmla="*/ 257175 h 423863"/>
              <a:gd name="connsiteX2" fmla="*/ 764381 w 764381"/>
              <a:gd name="connsiteY2" fmla="*/ 0 h 423863"/>
              <a:gd name="connsiteX3" fmla="*/ 764381 w 764381"/>
              <a:gd name="connsiteY3" fmla="*/ 173831 h 423863"/>
              <a:gd name="connsiteX4" fmla="*/ 0 w 764381"/>
              <a:gd name="connsiteY4" fmla="*/ 423863 h 423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381" h="423863">
                <a:moveTo>
                  <a:pt x="0" y="423863"/>
                </a:moveTo>
                <a:cubicBezTo>
                  <a:pt x="794" y="368300"/>
                  <a:pt x="1587" y="312738"/>
                  <a:pt x="2381" y="257175"/>
                </a:cubicBezTo>
                <a:lnTo>
                  <a:pt x="764381" y="0"/>
                </a:lnTo>
                <a:lnTo>
                  <a:pt x="764381" y="173831"/>
                </a:lnTo>
                <a:lnTo>
                  <a:pt x="0" y="423863"/>
                </a:lnTo>
                <a:close/>
              </a:path>
            </a:pathLst>
          </a:custGeom>
          <a:solidFill>
            <a:srgbClr val="69499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solidFill>
                <a:srgbClr val="694994"/>
              </a:solidFill>
            </a:endParaRPr>
          </a:p>
        </p:txBody>
      </p:sp>
      <p:sp>
        <p:nvSpPr>
          <p:cNvPr id="24" name="Rectangle 23"/>
          <p:cNvSpPr/>
          <p:nvPr/>
        </p:nvSpPr>
        <p:spPr>
          <a:xfrm rot="5400000">
            <a:off x="12659567" y="2295203"/>
            <a:ext cx="4770636" cy="180232"/>
          </a:xfrm>
          <a:prstGeom prst="rect">
            <a:avLst/>
          </a:pr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solidFill>
                <a:srgbClr val="694994"/>
              </a:solidFill>
            </a:endParaRPr>
          </a:p>
        </p:txBody>
      </p:sp>
      <p:sp>
        <p:nvSpPr>
          <p:cNvPr id="25" name="Rectangle 24"/>
          <p:cNvSpPr/>
          <p:nvPr/>
        </p:nvSpPr>
        <p:spPr>
          <a:xfrm>
            <a:off x="7993310" y="0"/>
            <a:ext cx="7141692" cy="216025"/>
          </a:xfrm>
          <a:prstGeom prst="rect">
            <a:avLst/>
          </a:pr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solidFill>
                <a:srgbClr val="694994"/>
              </a:solidFill>
            </a:endParaRPr>
          </a:p>
        </p:txBody>
      </p:sp>
      <p:sp>
        <p:nvSpPr>
          <p:cNvPr id="26" name="ZoneTexte 25"/>
          <p:cNvSpPr txBox="1"/>
          <p:nvPr/>
        </p:nvSpPr>
        <p:spPr>
          <a:xfrm>
            <a:off x="10513590" y="5756775"/>
            <a:ext cx="4642877" cy="1754320"/>
          </a:xfrm>
          <a:prstGeom prst="rect">
            <a:avLst/>
          </a:prstGeom>
          <a:noFill/>
        </p:spPr>
        <p:txBody>
          <a:bodyPr wrap="square" lIns="91433" tIns="45717" rIns="91433" bIns="45717" rtlCol="0">
            <a:spAutoFit/>
          </a:bodyPr>
          <a:lstStyle/>
          <a:p>
            <a:r>
              <a:rPr lang="x-none" sz="3600" dirty="0">
                <a:solidFill>
                  <a:srgbClr val="694994"/>
                </a:solidFill>
                <a:latin typeface="Lucida Bright" pitchFamily="18" charset="0"/>
              </a:rPr>
              <a:t>Seminario  Internacional  -Doble </a:t>
            </a:r>
            <a:r>
              <a:rPr lang="fr-FR" sz="3600" smtClean="0">
                <a:solidFill>
                  <a:srgbClr val="694994"/>
                </a:solidFill>
                <a:latin typeface="Lucida Bright" pitchFamily="18" charset="0"/>
              </a:rPr>
              <a:t>Titulación</a:t>
            </a:r>
            <a:endParaRPr lang="x-none" sz="3600" dirty="0">
              <a:solidFill>
                <a:srgbClr val="694994"/>
              </a:solidFill>
              <a:latin typeface="Lucida Bright" pitchFamily="18" charset="0"/>
            </a:endParaRPr>
          </a:p>
        </p:txBody>
      </p:sp>
      <p:sp>
        <p:nvSpPr>
          <p:cNvPr id="31" name="ZoneTexte 30"/>
          <p:cNvSpPr txBox="1"/>
          <p:nvPr/>
        </p:nvSpPr>
        <p:spPr>
          <a:xfrm>
            <a:off x="8434065" y="7797049"/>
            <a:ext cx="6422159" cy="707880"/>
          </a:xfrm>
          <a:prstGeom prst="rect">
            <a:avLst/>
          </a:prstGeom>
          <a:noFill/>
        </p:spPr>
        <p:txBody>
          <a:bodyPr wrap="square" lIns="91433" tIns="45717" rIns="91433" bIns="45717" rtlCol="0">
            <a:spAutoFit/>
          </a:bodyPr>
          <a:lstStyle/>
          <a:p>
            <a:pPr algn="r"/>
            <a:r>
              <a:rPr lang="es-NI" sz="2000" dirty="0">
                <a:solidFill>
                  <a:srgbClr val="FF0000"/>
                </a:solidFill>
                <a:latin typeface="Lucida Bright" pitchFamily="18" charset="0"/>
              </a:rPr>
              <a:t>« Políticas sociales, educativas </a:t>
            </a:r>
            <a:br>
              <a:rPr lang="es-NI" sz="2000" dirty="0">
                <a:solidFill>
                  <a:srgbClr val="FF0000"/>
                </a:solidFill>
                <a:latin typeface="Lucida Bright" pitchFamily="18" charset="0"/>
              </a:rPr>
            </a:br>
            <a:r>
              <a:rPr lang="es-NI" sz="2000" dirty="0">
                <a:solidFill>
                  <a:srgbClr val="FF0000"/>
                </a:solidFill>
                <a:latin typeface="Lucida Bright" pitchFamily="18" charset="0"/>
              </a:rPr>
              <a:t>y ambientales en Francia y en Europa »</a:t>
            </a:r>
          </a:p>
        </p:txBody>
      </p:sp>
      <p:sp>
        <p:nvSpPr>
          <p:cNvPr id="35" name="Rectangle 34"/>
          <p:cNvSpPr/>
          <p:nvPr/>
        </p:nvSpPr>
        <p:spPr>
          <a:xfrm>
            <a:off x="0" y="4571545"/>
            <a:ext cx="4997847" cy="206499"/>
          </a:xfrm>
          <a:prstGeom prst="rect">
            <a:avLst/>
          </a:pr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p>
        </p:txBody>
      </p:sp>
      <p:sp>
        <p:nvSpPr>
          <p:cNvPr id="36" name="Rectangle 35"/>
          <p:cNvSpPr/>
          <p:nvPr/>
        </p:nvSpPr>
        <p:spPr>
          <a:xfrm>
            <a:off x="5982866" y="4554612"/>
            <a:ext cx="1358627" cy="216024"/>
          </a:xfrm>
          <a:prstGeom prst="rect">
            <a:avLst/>
          </a:pr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p>
        </p:txBody>
      </p:sp>
      <p:sp>
        <p:nvSpPr>
          <p:cNvPr id="37" name="Forme libre 36"/>
          <p:cNvSpPr/>
          <p:nvPr/>
        </p:nvSpPr>
        <p:spPr>
          <a:xfrm>
            <a:off x="4995536" y="4025403"/>
            <a:ext cx="985239" cy="546333"/>
          </a:xfrm>
          <a:custGeom>
            <a:avLst/>
            <a:gdLst>
              <a:gd name="connsiteX0" fmla="*/ 0 w 764381"/>
              <a:gd name="connsiteY0" fmla="*/ 423863 h 423863"/>
              <a:gd name="connsiteX1" fmla="*/ 2381 w 764381"/>
              <a:gd name="connsiteY1" fmla="*/ 257175 h 423863"/>
              <a:gd name="connsiteX2" fmla="*/ 764381 w 764381"/>
              <a:gd name="connsiteY2" fmla="*/ 0 h 423863"/>
              <a:gd name="connsiteX3" fmla="*/ 764381 w 764381"/>
              <a:gd name="connsiteY3" fmla="*/ 173831 h 423863"/>
              <a:gd name="connsiteX4" fmla="*/ 0 w 764381"/>
              <a:gd name="connsiteY4" fmla="*/ 423863 h 423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381" h="423863">
                <a:moveTo>
                  <a:pt x="0" y="423863"/>
                </a:moveTo>
                <a:cubicBezTo>
                  <a:pt x="794" y="368300"/>
                  <a:pt x="1587" y="312738"/>
                  <a:pt x="2381" y="257175"/>
                </a:cubicBezTo>
                <a:lnTo>
                  <a:pt x="764381" y="0"/>
                </a:lnTo>
                <a:lnTo>
                  <a:pt x="764381" y="173831"/>
                </a:lnTo>
                <a:lnTo>
                  <a:pt x="0" y="423863"/>
                </a:lnTo>
                <a:close/>
              </a:path>
            </a:pathLst>
          </a:cu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p>
        </p:txBody>
      </p:sp>
      <p:pic>
        <p:nvPicPr>
          <p:cNvPr id="42" name="Image 41" descr="UPEC_SESSTAPS_reserve1-01 (1).png"/>
          <p:cNvPicPr>
            <a:picLocks noChangeAspect="1"/>
          </p:cNvPicPr>
          <p:nvPr/>
        </p:nvPicPr>
        <p:blipFill>
          <a:blip r:embed="rId4" cstate="print"/>
          <a:stretch>
            <a:fillRect/>
          </a:stretch>
        </p:blipFill>
        <p:spPr>
          <a:xfrm>
            <a:off x="7732778" y="9308194"/>
            <a:ext cx="2618576" cy="1367098"/>
          </a:xfrm>
          <a:prstGeom prst="rect">
            <a:avLst/>
          </a:prstGeom>
          <a:noFill/>
          <a:ln>
            <a:noFill/>
          </a:ln>
        </p:spPr>
        <p:style>
          <a:lnRef idx="2">
            <a:schemeClr val="dk1"/>
          </a:lnRef>
          <a:fillRef idx="1">
            <a:schemeClr val="lt1"/>
          </a:fillRef>
          <a:effectRef idx="0">
            <a:schemeClr val="dk1"/>
          </a:effectRef>
          <a:fontRef idx="minor">
            <a:schemeClr val="dk1"/>
          </a:fontRef>
        </p:style>
      </p:pic>
      <p:sp>
        <p:nvSpPr>
          <p:cNvPr id="23" name="Rectangle 22"/>
          <p:cNvSpPr/>
          <p:nvPr/>
        </p:nvSpPr>
        <p:spPr>
          <a:xfrm rot="5400000">
            <a:off x="5551783" y="2295204"/>
            <a:ext cx="4770639" cy="180231"/>
          </a:xfrm>
          <a:prstGeom prst="rect">
            <a:avLst/>
          </a:pr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solidFill>
                <a:srgbClr val="694994"/>
              </a:solidFill>
            </a:endParaRPr>
          </a:p>
        </p:txBody>
      </p:sp>
      <p:sp>
        <p:nvSpPr>
          <p:cNvPr id="68" name="Rectangle 67"/>
          <p:cNvSpPr/>
          <p:nvPr/>
        </p:nvSpPr>
        <p:spPr>
          <a:xfrm>
            <a:off x="439192" y="4827867"/>
            <a:ext cx="6329981" cy="2246769"/>
          </a:xfrm>
          <a:prstGeom prst="rect">
            <a:avLst/>
          </a:prstGeom>
        </p:spPr>
        <p:txBody>
          <a:bodyPr wrap="square">
            <a:spAutoFit/>
          </a:bodyPr>
          <a:lstStyle/>
          <a:p>
            <a:r>
              <a:rPr lang="fr-FR" sz="1400" b="1" dirty="0">
                <a:solidFill>
                  <a:srgbClr val="F19217"/>
                </a:solidFill>
                <a:latin typeface="Lucida Sans" pitchFamily="34" charset="0"/>
              </a:rPr>
              <a:t>En el </a:t>
            </a:r>
            <a:r>
              <a:rPr lang="es-ES_tradnl" sz="1400" b="1" dirty="0">
                <a:solidFill>
                  <a:srgbClr val="F19217"/>
                </a:solidFill>
                <a:latin typeface="Lucida Sans" pitchFamily="34" charset="0"/>
              </a:rPr>
              <a:t>marco del acuerdo de cooperación internacional entre: </a:t>
            </a:r>
          </a:p>
          <a:p>
            <a:endParaRPr lang="fr-FR" sz="1400" b="1" dirty="0">
              <a:latin typeface="Lucida Sans" pitchFamily="34" charset="0"/>
            </a:endParaRPr>
          </a:p>
          <a:p>
            <a:r>
              <a:rPr lang="fr-FR" sz="1400" b="1" dirty="0">
                <a:solidFill>
                  <a:schemeClr val="bg1"/>
                </a:solidFill>
                <a:latin typeface="Lucida Sans" pitchFamily="34" charset="0"/>
              </a:rPr>
              <a:t>La </a:t>
            </a:r>
            <a:r>
              <a:rPr lang="fr-FR" sz="1400" b="1" dirty="0" err="1">
                <a:solidFill>
                  <a:schemeClr val="bg1"/>
                </a:solidFill>
                <a:latin typeface="Lucida Sans" pitchFamily="34" charset="0"/>
              </a:rPr>
              <a:t>Universidad</a:t>
            </a:r>
            <a:r>
              <a:rPr lang="fr-FR" sz="1400" b="1" dirty="0">
                <a:solidFill>
                  <a:schemeClr val="bg1"/>
                </a:solidFill>
                <a:latin typeface="Lucida Sans" pitchFamily="34" charset="0"/>
              </a:rPr>
              <a:t> Paris </a:t>
            </a:r>
            <a:r>
              <a:rPr lang="fr-FR" sz="1400" b="1" dirty="0" smtClean="0">
                <a:solidFill>
                  <a:schemeClr val="bg1"/>
                </a:solidFill>
                <a:latin typeface="Lucida Sans" pitchFamily="34" charset="0"/>
              </a:rPr>
              <a:t>Est </a:t>
            </a:r>
            <a:r>
              <a:rPr lang="fr-FR" sz="1400" b="1" dirty="0">
                <a:solidFill>
                  <a:schemeClr val="bg1"/>
                </a:solidFill>
                <a:latin typeface="Lucida Sans" pitchFamily="34" charset="0"/>
              </a:rPr>
              <a:t>Créteil </a:t>
            </a:r>
            <a:r>
              <a:rPr lang="fr-FR" sz="1400" b="1" dirty="0" smtClean="0">
                <a:solidFill>
                  <a:schemeClr val="bg1"/>
                </a:solidFill>
                <a:latin typeface="Lucida Sans" pitchFamily="34" charset="0"/>
              </a:rPr>
              <a:t>- Val </a:t>
            </a:r>
            <a:r>
              <a:rPr lang="fr-FR" sz="1400" b="1" dirty="0">
                <a:solidFill>
                  <a:schemeClr val="bg1"/>
                </a:solidFill>
                <a:latin typeface="Lucida Sans" pitchFamily="34" charset="0"/>
              </a:rPr>
              <a:t>de Marne (Créteil- Francia) y</a:t>
            </a:r>
          </a:p>
          <a:p>
            <a:r>
              <a:rPr lang="es-ES" sz="1400" b="1" dirty="0">
                <a:solidFill>
                  <a:schemeClr val="bg1"/>
                </a:solidFill>
                <a:latin typeface="Lucida Sans" pitchFamily="34" charset="0"/>
              </a:rPr>
              <a:t>La Universidad del Norte (Barranquilla - Colombia)</a:t>
            </a:r>
            <a:endParaRPr lang="fr-FR" sz="1400" b="1" dirty="0">
              <a:solidFill>
                <a:schemeClr val="bg1"/>
              </a:solidFill>
              <a:latin typeface="Lucida Sans" pitchFamily="34" charset="0"/>
            </a:endParaRPr>
          </a:p>
          <a:p>
            <a:r>
              <a:rPr lang="fr-FR" sz="1400" b="1" dirty="0" smtClean="0">
                <a:solidFill>
                  <a:schemeClr val="bg1"/>
                </a:solidFill>
                <a:latin typeface="Lucida Sans" pitchFamily="34" charset="0"/>
              </a:rPr>
              <a:t>La </a:t>
            </a:r>
            <a:r>
              <a:rPr lang="fr-FR" sz="1400" b="1" dirty="0" err="1">
                <a:solidFill>
                  <a:schemeClr val="bg1"/>
                </a:solidFill>
                <a:latin typeface="Lucida Sans" pitchFamily="34" charset="0"/>
              </a:rPr>
              <a:t>Universidad</a:t>
            </a:r>
            <a:r>
              <a:rPr lang="fr-FR" sz="1400" b="1" dirty="0">
                <a:solidFill>
                  <a:schemeClr val="bg1"/>
                </a:solidFill>
                <a:latin typeface="Lucida Sans" pitchFamily="34" charset="0"/>
              </a:rPr>
              <a:t> de Caldas (Manizales - </a:t>
            </a:r>
            <a:r>
              <a:rPr lang="fr-FR" sz="1400" b="1" dirty="0" err="1">
                <a:solidFill>
                  <a:schemeClr val="bg1"/>
                </a:solidFill>
                <a:latin typeface="Lucida Sans" pitchFamily="34" charset="0"/>
              </a:rPr>
              <a:t>Colombia</a:t>
            </a:r>
            <a:r>
              <a:rPr lang="fr-FR" sz="1400" b="1" dirty="0">
                <a:solidFill>
                  <a:schemeClr val="bg1"/>
                </a:solidFill>
                <a:latin typeface="Lucida Sans" pitchFamily="34" charset="0"/>
              </a:rPr>
              <a:t>)</a:t>
            </a:r>
          </a:p>
          <a:p>
            <a:r>
              <a:rPr lang="fr-FR" sz="1400" b="1" dirty="0" smtClean="0">
                <a:solidFill>
                  <a:schemeClr val="bg1"/>
                </a:solidFill>
                <a:latin typeface="Lucida Sans" pitchFamily="34" charset="0"/>
              </a:rPr>
              <a:t>La </a:t>
            </a:r>
            <a:r>
              <a:rPr lang="fr-FR" sz="1400" b="1" dirty="0" err="1">
                <a:solidFill>
                  <a:schemeClr val="bg1"/>
                </a:solidFill>
                <a:latin typeface="Lucida Sans" pitchFamily="34" charset="0"/>
              </a:rPr>
              <a:t>U</a:t>
            </a:r>
            <a:r>
              <a:rPr lang="fr-FR" sz="1400" b="1" dirty="0" err="1" smtClean="0">
                <a:solidFill>
                  <a:schemeClr val="bg1"/>
                </a:solidFill>
                <a:latin typeface="Lucida Sans" pitchFamily="34" charset="0"/>
              </a:rPr>
              <a:t>niversidad</a:t>
            </a:r>
            <a:r>
              <a:rPr lang="fr-FR" sz="1400" b="1" dirty="0" smtClean="0">
                <a:solidFill>
                  <a:schemeClr val="bg1"/>
                </a:solidFill>
                <a:latin typeface="Lucida Sans" pitchFamily="34" charset="0"/>
              </a:rPr>
              <a:t> </a:t>
            </a:r>
            <a:r>
              <a:rPr lang="fr-FR" sz="1400" b="1" dirty="0" err="1" smtClean="0">
                <a:solidFill>
                  <a:schemeClr val="bg1"/>
                </a:solidFill>
                <a:latin typeface="Lucida Sans" pitchFamily="34" charset="0"/>
              </a:rPr>
              <a:t>Quisqueya</a:t>
            </a:r>
            <a:r>
              <a:rPr lang="fr-FR" sz="1400" b="1" dirty="0" smtClean="0">
                <a:solidFill>
                  <a:schemeClr val="bg1"/>
                </a:solidFill>
                <a:latin typeface="Lucida Sans" pitchFamily="34" charset="0"/>
              </a:rPr>
              <a:t> (Porto </a:t>
            </a:r>
            <a:r>
              <a:rPr lang="fr-FR" sz="1400" b="1" dirty="0" smtClean="0">
                <a:solidFill>
                  <a:schemeClr val="bg1"/>
                </a:solidFill>
                <a:latin typeface="Lucida Fax" panose="02060602050505020204" pitchFamily="18" charset="0"/>
              </a:rPr>
              <a:t>Principe </a:t>
            </a:r>
            <a:r>
              <a:rPr lang="fr-FR" sz="1400" b="1" dirty="0">
                <a:solidFill>
                  <a:schemeClr val="bg1"/>
                </a:solidFill>
                <a:latin typeface="Lucida Fax" panose="02060602050505020204" pitchFamily="18" charset="0"/>
              </a:rPr>
              <a:t>– </a:t>
            </a:r>
            <a:r>
              <a:rPr lang="es-ES" sz="1400" b="1" dirty="0">
                <a:solidFill>
                  <a:schemeClr val="bg1"/>
                </a:solidFill>
                <a:latin typeface="Lucida Fax" panose="02060602050505020204" pitchFamily="18" charset="0"/>
              </a:rPr>
              <a:t>Haití</a:t>
            </a:r>
            <a:r>
              <a:rPr lang="fr-FR" sz="1400" b="1" dirty="0" smtClean="0">
                <a:solidFill>
                  <a:schemeClr val="bg1"/>
                </a:solidFill>
                <a:latin typeface="Lucida Fax" panose="02060602050505020204" pitchFamily="18" charset="0"/>
              </a:rPr>
              <a:t>)</a:t>
            </a:r>
          </a:p>
          <a:p>
            <a:r>
              <a:rPr lang="fr-FR" sz="1400" b="1" dirty="0" smtClean="0">
                <a:solidFill>
                  <a:schemeClr val="bg1"/>
                </a:solidFill>
                <a:latin typeface="Lucida Fax" panose="02060602050505020204" pitchFamily="18" charset="0"/>
              </a:rPr>
              <a:t>La </a:t>
            </a:r>
            <a:r>
              <a:rPr lang="fr-FR" sz="1400" b="1" dirty="0" err="1" smtClean="0">
                <a:solidFill>
                  <a:schemeClr val="bg1"/>
                </a:solidFill>
                <a:latin typeface="Lucida Fax" panose="02060602050505020204" pitchFamily="18" charset="0"/>
              </a:rPr>
              <a:t>Universidad</a:t>
            </a:r>
            <a:r>
              <a:rPr lang="fr-FR" sz="1400" b="1" dirty="0" smtClean="0">
                <a:solidFill>
                  <a:schemeClr val="bg1"/>
                </a:solidFill>
                <a:latin typeface="Lucida Fax" panose="02060602050505020204" pitchFamily="18" charset="0"/>
              </a:rPr>
              <a:t> </a:t>
            </a:r>
            <a:r>
              <a:rPr lang="fr-FR" sz="1400" b="1" dirty="0" err="1" smtClean="0">
                <a:solidFill>
                  <a:schemeClr val="bg1"/>
                </a:solidFill>
                <a:latin typeface="Lucida Fax" panose="02060602050505020204" pitchFamily="18" charset="0"/>
              </a:rPr>
              <a:t>Frederico</a:t>
            </a:r>
            <a:r>
              <a:rPr lang="fr-FR" sz="1400" b="1" dirty="0" smtClean="0">
                <a:solidFill>
                  <a:schemeClr val="bg1"/>
                </a:solidFill>
                <a:latin typeface="Lucida Fax" panose="02060602050505020204" pitchFamily="18" charset="0"/>
              </a:rPr>
              <a:t> </a:t>
            </a:r>
            <a:r>
              <a:rPr lang="fr-FR" sz="1400" b="1" dirty="0" err="1" smtClean="0">
                <a:solidFill>
                  <a:schemeClr val="bg1"/>
                </a:solidFill>
                <a:latin typeface="Lucida Fax" panose="02060602050505020204" pitchFamily="18" charset="0"/>
              </a:rPr>
              <a:t>Henriquez</a:t>
            </a:r>
            <a:r>
              <a:rPr lang="fr-FR" sz="1400" b="1" dirty="0" smtClean="0">
                <a:solidFill>
                  <a:schemeClr val="bg1"/>
                </a:solidFill>
                <a:latin typeface="Lucida Fax" panose="02060602050505020204" pitchFamily="18" charset="0"/>
              </a:rPr>
              <a:t> y </a:t>
            </a:r>
            <a:r>
              <a:rPr lang="fr-FR" sz="1400" b="1" dirty="0" err="1" smtClean="0">
                <a:solidFill>
                  <a:schemeClr val="bg1"/>
                </a:solidFill>
                <a:latin typeface="Lucida Fax" panose="02060602050505020204" pitchFamily="18" charset="0"/>
              </a:rPr>
              <a:t>Carvajal</a:t>
            </a:r>
            <a:r>
              <a:rPr lang="fr-FR" sz="1400" b="1" dirty="0" smtClean="0">
                <a:solidFill>
                  <a:schemeClr val="bg1"/>
                </a:solidFill>
                <a:latin typeface="Lucida Fax" panose="02060602050505020204" pitchFamily="18" charset="0"/>
              </a:rPr>
              <a:t> (Santo Domingo – República </a:t>
            </a:r>
            <a:r>
              <a:rPr lang="fr-FR" sz="1400" b="1" dirty="0" err="1" smtClean="0">
                <a:solidFill>
                  <a:schemeClr val="bg1"/>
                </a:solidFill>
                <a:latin typeface="Lucida Fax" panose="02060602050505020204" pitchFamily="18" charset="0"/>
              </a:rPr>
              <a:t>dominicana</a:t>
            </a:r>
            <a:r>
              <a:rPr lang="fr-FR" sz="1400" b="1" dirty="0" smtClean="0">
                <a:solidFill>
                  <a:schemeClr val="bg1"/>
                </a:solidFill>
                <a:latin typeface="Lucida Fax" panose="02060602050505020204" pitchFamily="18" charset="0"/>
              </a:rPr>
              <a:t>)</a:t>
            </a:r>
          </a:p>
          <a:p>
            <a:r>
              <a:rPr lang="fr-FR" sz="1400" b="1" dirty="0" err="1" smtClean="0">
                <a:solidFill>
                  <a:schemeClr val="bg1"/>
                </a:solidFill>
                <a:latin typeface="Lucida Fax" panose="02060602050505020204" pitchFamily="18" charset="0"/>
              </a:rPr>
              <a:t>Membros</a:t>
            </a:r>
            <a:r>
              <a:rPr lang="fr-FR" sz="1400" b="1" dirty="0" smtClean="0">
                <a:solidFill>
                  <a:schemeClr val="bg1"/>
                </a:solidFill>
                <a:latin typeface="Lucida Fax" panose="02060602050505020204" pitchFamily="18" charset="0"/>
              </a:rPr>
              <a:t> </a:t>
            </a:r>
            <a:r>
              <a:rPr lang="fr-FR" sz="1400" b="1" dirty="0" err="1" smtClean="0">
                <a:solidFill>
                  <a:schemeClr val="bg1"/>
                </a:solidFill>
                <a:latin typeface="Lucida Fax" panose="02060602050505020204" pitchFamily="18" charset="0"/>
              </a:rPr>
              <a:t>del</a:t>
            </a:r>
            <a:r>
              <a:rPr lang="fr-FR" sz="1400" b="1" dirty="0" smtClean="0">
                <a:solidFill>
                  <a:schemeClr val="bg1"/>
                </a:solidFill>
                <a:latin typeface="Lucida Fax" panose="02060602050505020204" pitchFamily="18" charset="0"/>
              </a:rPr>
              <a:t> Gis Redford 2i</a:t>
            </a:r>
          </a:p>
          <a:p>
            <a:endParaRPr lang="fr-FR" sz="1400" b="1" dirty="0">
              <a:solidFill>
                <a:schemeClr val="bg1"/>
              </a:solidFill>
              <a:latin typeface="Lucida Fax" panose="02060602050505020204" pitchFamily="18" charset="0"/>
            </a:endParaRPr>
          </a:p>
        </p:txBody>
      </p:sp>
      <p:sp>
        <p:nvSpPr>
          <p:cNvPr id="30" name="ZoneTexte 29"/>
          <p:cNvSpPr txBox="1"/>
          <p:nvPr/>
        </p:nvSpPr>
        <p:spPr>
          <a:xfrm>
            <a:off x="7707976" y="5346700"/>
            <a:ext cx="2805614" cy="1944216"/>
          </a:xfrm>
          <a:prstGeom prst="rect">
            <a:avLst/>
          </a:prstGeom>
          <a:noFill/>
        </p:spPr>
        <p:txBody>
          <a:bodyPr wrap="square" rtlCol="0">
            <a:spAutoFit/>
          </a:bodyPr>
          <a:lstStyle/>
          <a:p>
            <a:r>
              <a:rPr lang="fr-FR" sz="12000" spc="-1500" dirty="0" smtClean="0">
                <a:solidFill>
                  <a:srgbClr val="694994"/>
                </a:solidFill>
                <a:latin typeface="Lucida Bright" pitchFamily="18" charset="0"/>
              </a:rPr>
              <a:t>XXII</a:t>
            </a:r>
            <a:endParaRPr lang="fr-FR" sz="12000" spc="-1500" dirty="0">
              <a:solidFill>
                <a:srgbClr val="694994"/>
              </a:solidFill>
              <a:latin typeface="Lucida Bright" pitchFamily="18" charset="0"/>
            </a:endParaRPr>
          </a:p>
        </p:txBody>
      </p:sp>
      <p:sp>
        <p:nvSpPr>
          <p:cNvPr id="47" name="ZoneTexte 46"/>
          <p:cNvSpPr txBox="1"/>
          <p:nvPr/>
        </p:nvSpPr>
        <p:spPr>
          <a:xfrm>
            <a:off x="9476509" y="5346700"/>
            <a:ext cx="5472608" cy="400103"/>
          </a:xfrm>
          <a:prstGeom prst="rect">
            <a:avLst/>
          </a:prstGeom>
          <a:noFill/>
        </p:spPr>
        <p:txBody>
          <a:bodyPr wrap="square" lIns="91433" tIns="45717" rIns="91433" bIns="45717" rtlCol="0">
            <a:spAutoFit/>
          </a:bodyPr>
          <a:lstStyle/>
          <a:p>
            <a:pPr algn="r"/>
            <a:r>
              <a:rPr lang="es-ES" sz="2000" dirty="0" smtClean="0">
                <a:solidFill>
                  <a:srgbClr val="FF0000"/>
                </a:solidFill>
                <a:latin typeface="Lucida Bright" pitchFamily="18" charset="0"/>
              </a:rPr>
              <a:t> 2 - 22 </a:t>
            </a:r>
            <a:r>
              <a:rPr lang="es-ES" sz="2000" dirty="0">
                <a:solidFill>
                  <a:srgbClr val="FF0000"/>
                </a:solidFill>
                <a:latin typeface="Lucida Bright" pitchFamily="18" charset="0"/>
              </a:rPr>
              <a:t>de junio </a:t>
            </a:r>
            <a:r>
              <a:rPr lang="es-ES" sz="2000" dirty="0" smtClean="0">
                <a:solidFill>
                  <a:srgbClr val="FF0000"/>
                </a:solidFill>
                <a:latin typeface="Lucida Bright" pitchFamily="18" charset="0"/>
              </a:rPr>
              <a:t>2022</a:t>
            </a:r>
            <a:endParaRPr lang="es-ES" sz="2000" dirty="0">
              <a:solidFill>
                <a:srgbClr val="FF0000"/>
              </a:solidFill>
              <a:latin typeface="Lucida Bright" pitchFamily="18" charset="0"/>
            </a:endParaRPr>
          </a:p>
        </p:txBody>
      </p:sp>
      <p:sp>
        <p:nvSpPr>
          <p:cNvPr id="48" name="ZoneTexte 47"/>
          <p:cNvSpPr txBox="1"/>
          <p:nvPr/>
        </p:nvSpPr>
        <p:spPr>
          <a:xfrm>
            <a:off x="9250607" y="8790884"/>
            <a:ext cx="5702079" cy="692491"/>
          </a:xfrm>
          <a:prstGeom prst="rect">
            <a:avLst/>
          </a:prstGeom>
          <a:noFill/>
        </p:spPr>
        <p:txBody>
          <a:bodyPr wrap="square" lIns="91433" tIns="45717" rIns="91433" bIns="45717" rtlCol="0">
            <a:spAutoFit/>
          </a:bodyPr>
          <a:lstStyle/>
          <a:p>
            <a:pPr algn="r"/>
            <a:r>
              <a:rPr lang="es-BO" sz="1400" dirty="0">
                <a:solidFill>
                  <a:srgbClr val="694994"/>
                </a:solidFill>
                <a:latin typeface="Lucida Bright" pitchFamily="18" charset="0"/>
              </a:rPr>
              <a:t>Maestría en Ciencias humanas y sociales</a:t>
            </a:r>
          </a:p>
          <a:p>
            <a:pPr algn="r"/>
            <a:r>
              <a:rPr lang="es-BO" sz="1400" dirty="0">
                <a:solidFill>
                  <a:srgbClr val="694994"/>
                </a:solidFill>
                <a:latin typeface="Lucida Bright" pitchFamily="18" charset="0"/>
              </a:rPr>
              <a:t>Mención Educación, trabajo y formación</a:t>
            </a:r>
          </a:p>
          <a:p>
            <a:pPr algn="r"/>
            <a:r>
              <a:rPr lang="es-BO" sz="1100" dirty="0">
                <a:solidFill>
                  <a:srgbClr val="694994"/>
                </a:solidFill>
                <a:latin typeface="Lucida Bright" pitchFamily="18" charset="0"/>
              </a:rPr>
              <a:t>Especialidad Experticia, ingeniería y dirección de organizaciones</a:t>
            </a:r>
          </a:p>
        </p:txBody>
      </p:sp>
      <p:sp>
        <p:nvSpPr>
          <p:cNvPr id="52" name="ZoneTexte 51"/>
          <p:cNvSpPr txBox="1"/>
          <p:nvPr/>
        </p:nvSpPr>
        <p:spPr>
          <a:xfrm>
            <a:off x="432470" y="7290916"/>
            <a:ext cx="6336704" cy="1600438"/>
          </a:xfrm>
          <a:prstGeom prst="rect">
            <a:avLst/>
          </a:prstGeom>
          <a:noFill/>
          <a:ln>
            <a:noFill/>
          </a:ln>
        </p:spPr>
        <p:txBody>
          <a:bodyPr wrap="square" rtlCol="0">
            <a:spAutoFit/>
          </a:bodyPr>
          <a:lstStyle/>
          <a:p>
            <a:r>
              <a:rPr lang="es-GT" sz="1400" b="1" dirty="0">
                <a:solidFill>
                  <a:srgbClr val="F19217"/>
                </a:solidFill>
                <a:latin typeface="Lucida Sans" pitchFamily="34" charset="0"/>
              </a:rPr>
              <a:t>Coordinadores pedagógicos: </a:t>
            </a:r>
            <a:r>
              <a:rPr lang="es-GT" sz="1400" b="1" dirty="0" smtClean="0">
                <a:solidFill>
                  <a:schemeClr val="bg1"/>
                </a:solidFill>
                <a:latin typeface="Lucida Sans" pitchFamily="34" charset="0"/>
              </a:rPr>
              <a:t>Pascal Lafont y Marcel </a:t>
            </a:r>
            <a:r>
              <a:rPr lang="es-GT" sz="1400" b="1" dirty="0" err="1" smtClean="0">
                <a:solidFill>
                  <a:schemeClr val="bg1"/>
                </a:solidFill>
                <a:latin typeface="Lucida Sans" pitchFamily="34" charset="0"/>
              </a:rPr>
              <a:t>Pariat</a:t>
            </a:r>
            <a:endParaRPr lang="es-GT" sz="1400" b="1" dirty="0">
              <a:solidFill>
                <a:schemeClr val="bg1"/>
              </a:solidFill>
              <a:latin typeface="Lucida Sans" pitchFamily="34" charset="0"/>
            </a:endParaRPr>
          </a:p>
          <a:p>
            <a:r>
              <a:rPr lang="es-GT" sz="1400" b="1" dirty="0">
                <a:solidFill>
                  <a:srgbClr val="F19217"/>
                </a:solidFill>
                <a:latin typeface="Lucida Sans" pitchFamily="34" charset="0"/>
              </a:rPr>
              <a:t>Coordinadores de módulos: </a:t>
            </a:r>
            <a:r>
              <a:rPr lang="es-GT" sz="1400" b="1" dirty="0" smtClean="0">
                <a:solidFill>
                  <a:schemeClr val="bg1"/>
                </a:solidFill>
                <a:latin typeface="Lucida Sans" pitchFamily="34" charset="0"/>
              </a:rPr>
              <a:t>Pascal </a:t>
            </a:r>
            <a:r>
              <a:rPr lang="es-GT" sz="1400" b="1" dirty="0">
                <a:solidFill>
                  <a:schemeClr val="bg1"/>
                </a:solidFill>
                <a:latin typeface="Lucida Sans" pitchFamily="34" charset="0"/>
              </a:rPr>
              <a:t>Lafont, Marcel </a:t>
            </a:r>
            <a:r>
              <a:rPr lang="es-GT" sz="1400" b="1" dirty="0" err="1">
                <a:solidFill>
                  <a:schemeClr val="bg1"/>
                </a:solidFill>
                <a:latin typeface="Lucida Sans" pitchFamily="34" charset="0"/>
              </a:rPr>
              <a:t>Pariat</a:t>
            </a:r>
            <a:r>
              <a:rPr lang="es-GT" sz="1400" b="1" dirty="0">
                <a:solidFill>
                  <a:schemeClr val="bg1"/>
                </a:solidFill>
                <a:latin typeface="Lucida Sans" pitchFamily="34" charset="0"/>
              </a:rPr>
              <a:t>, </a:t>
            </a:r>
            <a:r>
              <a:rPr lang="es-GT" sz="1400" b="1" dirty="0" err="1">
                <a:solidFill>
                  <a:schemeClr val="bg1"/>
                </a:solidFill>
                <a:latin typeface="Lucida Sans" pitchFamily="34" charset="0"/>
              </a:rPr>
              <a:t>Boujemaa</a:t>
            </a:r>
            <a:r>
              <a:rPr lang="es-GT" sz="1400" b="1" dirty="0">
                <a:solidFill>
                  <a:schemeClr val="bg1"/>
                </a:solidFill>
                <a:latin typeface="Lucida Sans" pitchFamily="34" charset="0"/>
              </a:rPr>
              <a:t> </a:t>
            </a:r>
            <a:r>
              <a:rPr lang="es-GT" sz="1400" b="1" dirty="0" err="1">
                <a:solidFill>
                  <a:schemeClr val="bg1"/>
                </a:solidFill>
                <a:latin typeface="Lucida Sans" pitchFamily="34" charset="0"/>
              </a:rPr>
              <a:t>Allaly</a:t>
            </a:r>
            <a:r>
              <a:rPr lang="es-GT" sz="1400" b="1" dirty="0">
                <a:solidFill>
                  <a:schemeClr val="bg1"/>
                </a:solidFill>
                <a:latin typeface="Lucida Sans" pitchFamily="34" charset="0"/>
              </a:rPr>
              <a:t> </a:t>
            </a:r>
          </a:p>
          <a:p>
            <a:r>
              <a:rPr lang="es-GT" sz="1400" b="1" dirty="0">
                <a:solidFill>
                  <a:srgbClr val="F19217"/>
                </a:solidFill>
                <a:latin typeface="Lucida Sans" pitchFamily="34" charset="0"/>
              </a:rPr>
              <a:t>Coordinadora administrativa: </a:t>
            </a:r>
            <a:r>
              <a:rPr lang="es-GT" sz="1400" b="1" dirty="0">
                <a:solidFill>
                  <a:schemeClr val="bg1"/>
                </a:solidFill>
                <a:latin typeface="Lucida Sans" pitchFamily="34" charset="0"/>
              </a:rPr>
              <a:t>Alina Cornea - </a:t>
            </a:r>
            <a:r>
              <a:rPr lang="es-GT" sz="1400" b="1" dirty="0" err="1">
                <a:solidFill>
                  <a:schemeClr val="bg1"/>
                </a:solidFill>
                <a:latin typeface="Lucida Sans" pitchFamily="34" charset="0"/>
              </a:rPr>
              <a:t>Pechereau</a:t>
            </a:r>
            <a:endParaRPr lang="es-GT" sz="1400" b="1" dirty="0">
              <a:solidFill>
                <a:schemeClr val="bg1"/>
              </a:solidFill>
              <a:latin typeface="Lucida Sans" pitchFamily="34" charset="0"/>
            </a:endParaRPr>
          </a:p>
          <a:p>
            <a:r>
              <a:rPr lang="es-GT" sz="1400" b="1" dirty="0">
                <a:solidFill>
                  <a:srgbClr val="F19217"/>
                </a:solidFill>
                <a:latin typeface="Lucida Sans" pitchFamily="34" charset="0"/>
              </a:rPr>
              <a:t>Coordinador científico: </a:t>
            </a:r>
            <a:r>
              <a:rPr lang="es-GT" sz="1400" b="1" dirty="0">
                <a:solidFill>
                  <a:schemeClr val="bg1"/>
                </a:solidFill>
                <a:latin typeface="Lucida Sans" pitchFamily="34" charset="0"/>
              </a:rPr>
              <a:t>Marcel </a:t>
            </a:r>
            <a:r>
              <a:rPr lang="es-GT" sz="1400" b="1" dirty="0" err="1">
                <a:solidFill>
                  <a:schemeClr val="bg1"/>
                </a:solidFill>
                <a:latin typeface="Lucida Sans" pitchFamily="34" charset="0"/>
              </a:rPr>
              <a:t>Pariat</a:t>
            </a:r>
            <a:endParaRPr lang="es-GT" sz="1400" b="1" dirty="0">
              <a:solidFill>
                <a:schemeClr val="bg1"/>
              </a:solidFill>
              <a:latin typeface="Lucida Sans" pitchFamily="34" charset="0"/>
            </a:endParaRPr>
          </a:p>
          <a:p>
            <a:r>
              <a:rPr lang="es-GT" sz="1400" b="1" dirty="0">
                <a:solidFill>
                  <a:srgbClr val="F19217"/>
                </a:solidFill>
                <a:latin typeface="Lucida Sans" pitchFamily="34" charset="0"/>
              </a:rPr>
              <a:t>Traducción: </a:t>
            </a:r>
            <a:r>
              <a:rPr lang="es-GT" sz="1400" b="1" dirty="0">
                <a:solidFill>
                  <a:schemeClr val="bg1"/>
                </a:solidFill>
                <a:latin typeface="Lucida Sans" pitchFamily="34" charset="0"/>
              </a:rPr>
              <a:t>Begona </a:t>
            </a:r>
            <a:r>
              <a:rPr lang="es-GT" sz="1400" b="1" dirty="0" err="1">
                <a:solidFill>
                  <a:schemeClr val="bg1"/>
                </a:solidFill>
                <a:latin typeface="Lucida Sans" pitchFamily="34" charset="0"/>
              </a:rPr>
              <a:t>Alonsa</a:t>
            </a:r>
            <a:r>
              <a:rPr lang="es-GT" sz="1400" b="1" dirty="0">
                <a:solidFill>
                  <a:schemeClr val="bg1"/>
                </a:solidFill>
                <a:latin typeface="Lucida Sans" pitchFamily="34" charset="0"/>
              </a:rPr>
              <a:t>, </a:t>
            </a:r>
            <a:r>
              <a:rPr lang="es-GT" sz="1400" b="1" dirty="0" err="1">
                <a:solidFill>
                  <a:schemeClr val="bg1"/>
                </a:solidFill>
                <a:latin typeface="Lucida Sans" pitchFamily="34" charset="0"/>
              </a:rPr>
              <a:t>Boujemaa</a:t>
            </a:r>
            <a:r>
              <a:rPr lang="es-GT" sz="1400" b="1" dirty="0">
                <a:solidFill>
                  <a:schemeClr val="bg1"/>
                </a:solidFill>
                <a:latin typeface="Lucida Sans" pitchFamily="34" charset="0"/>
              </a:rPr>
              <a:t> Allali, </a:t>
            </a:r>
            <a:r>
              <a:rPr lang="es-GT" sz="1400" b="1" dirty="0" smtClean="0">
                <a:solidFill>
                  <a:schemeClr val="bg1"/>
                </a:solidFill>
                <a:latin typeface="Lucida Sans" pitchFamily="34" charset="0"/>
              </a:rPr>
              <a:t>Diana </a:t>
            </a:r>
            <a:r>
              <a:rPr lang="es-GT" sz="1400" b="1" dirty="0">
                <a:solidFill>
                  <a:schemeClr val="bg1"/>
                </a:solidFill>
                <a:latin typeface="Lucida Sans" pitchFamily="34" charset="0"/>
              </a:rPr>
              <a:t>Martinez</a:t>
            </a:r>
          </a:p>
          <a:p>
            <a:endParaRPr lang="fr-FR" sz="1400" b="1" dirty="0">
              <a:solidFill>
                <a:schemeClr val="bg1"/>
              </a:solidFill>
              <a:latin typeface="Lucida Sans" pitchFamily="34" charset="0"/>
            </a:endParaRPr>
          </a:p>
        </p:txBody>
      </p:sp>
      <p:sp>
        <p:nvSpPr>
          <p:cNvPr id="53" name="Rectangle 52"/>
          <p:cNvSpPr/>
          <p:nvPr/>
        </p:nvSpPr>
        <p:spPr>
          <a:xfrm>
            <a:off x="432470" y="581392"/>
            <a:ext cx="6840760" cy="2462213"/>
          </a:xfrm>
          <a:prstGeom prst="rect">
            <a:avLst/>
          </a:prstGeom>
        </p:spPr>
        <p:txBody>
          <a:bodyPr wrap="square">
            <a:spAutoFit/>
          </a:bodyPr>
          <a:lstStyle/>
          <a:p>
            <a:pPr algn="just"/>
            <a:r>
              <a:rPr lang="es-US" sz="1400" dirty="0">
                <a:latin typeface="Lucida Sans" pitchFamily="34" charset="0"/>
              </a:rPr>
              <a:t>En este seminario identificamos diferentes contenidos pedagógicos. Ellos reflejan la petición de nuestros socios académicos y la necesidad de volver visible nuestra oferta de formación a nivel internacional. Su objetivo es la difusión de la formación y el mantenimiento del desarrollo de las relaciones entre universidades.</a:t>
            </a:r>
          </a:p>
          <a:p>
            <a:pPr algn="just"/>
            <a:endParaRPr lang="es-US" sz="1400" dirty="0">
              <a:latin typeface="Lucida Sans" pitchFamily="34" charset="0"/>
            </a:endParaRPr>
          </a:p>
          <a:p>
            <a:pPr algn="just"/>
            <a:r>
              <a:rPr lang="es-US" sz="1400" dirty="0">
                <a:latin typeface="Lucida Sans" pitchFamily="34" charset="0"/>
              </a:rPr>
              <a:t>Las modalidades de evaluación están a definir. Partimos del principio que las instrucciones serán presentadas y definidas desde el primer día. El espíritu de este seminario se apoya en el principio de comparación entre las realidades sociales, educativas y ambientales. </a:t>
            </a:r>
            <a:r>
              <a:rPr lang="fr-FR" sz="1400" dirty="0">
                <a:latin typeface="Lucida Sans" panose="020B0602030504020204" pitchFamily="34" charset="0"/>
              </a:rPr>
              <a:t>¿</a:t>
            </a:r>
            <a:r>
              <a:rPr lang="es-US" sz="1400" dirty="0">
                <a:latin typeface="Lucida Sans" pitchFamily="34" charset="0"/>
              </a:rPr>
              <a:t>Cuál es la problemática? </a:t>
            </a:r>
            <a:r>
              <a:rPr lang="fr-FR" sz="1400" dirty="0">
                <a:latin typeface="Lucida Sans" pitchFamily="34" charset="0"/>
              </a:rPr>
              <a:t>¿</a:t>
            </a:r>
            <a:r>
              <a:rPr lang="es-US" sz="1400" dirty="0">
                <a:latin typeface="Lucida Sans" pitchFamily="34" charset="0"/>
              </a:rPr>
              <a:t>Cómo poner esto en perspectiva?</a:t>
            </a:r>
          </a:p>
        </p:txBody>
      </p:sp>
      <p:pic>
        <p:nvPicPr>
          <p:cNvPr id="40" name="Picture 3" descr="C:\Documents and Settings\Bureau612\Bureau\Com\Logo UPEC.JPG"/>
          <p:cNvPicPr>
            <a:picLocks noChangeAspect="1" noChangeArrowheads="1"/>
          </p:cNvPicPr>
          <p:nvPr/>
        </p:nvPicPr>
        <p:blipFill>
          <a:blip r:embed="rId3" cstate="print"/>
          <a:srcRect r="5519" b="9242"/>
          <a:stretch>
            <a:fillRect/>
          </a:stretch>
        </p:blipFill>
        <p:spPr bwMode="auto">
          <a:xfrm>
            <a:off x="7561262" y="9451504"/>
            <a:ext cx="2465205" cy="123648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p:cNvSpPr/>
          <p:nvPr/>
        </p:nvSpPr>
        <p:spPr>
          <a:xfrm>
            <a:off x="0" y="-87740"/>
            <a:ext cx="15122525" cy="452126"/>
          </a:xfrm>
          <a:prstGeom prst="rect">
            <a:avLst/>
          </a:prstGeom>
          <a:solidFill>
            <a:srgbClr val="694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0" name="Forme libre 69"/>
          <p:cNvSpPr/>
          <p:nvPr/>
        </p:nvSpPr>
        <p:spPr>
          <a:xfrm>
            <a:off x="296485" y="33715"/>
            <a:ext cx="468263" cy="259660"/>
          </a:xfrm>
          <a:custGeom>
            <a:avLst/>
            <a:gdLst>
              <a:gd name="connsiteX0" fmla="*/ 0 w 764381"/>
              <a:gd name="connsiteY0" fmla="*/ 423863 h 423863"/>
              <a:gd name="connsiteX1" fmla="*/ 2381 w 764381"/>
              <a:gd name="connsiteY1" fmla="*/ 257175 h 423863"/>
              <a:gd name="connsiteX2" fmla="*/ 764381 w 764381"/>
              <a:gd name="connsiteY2" fmla="*/ 0 h 423863"/>
              <a:gd name="connsiteX3" fmla="*/ 764381 w 764381"/>
              <a:gd name="connsiteY3" fmla="*/ 173831 h 423863"/>
              <a:gd name="connsiteX4" fmla="*/ 0 w 764381"/>
              <a:gd name="connsiteY4" fmla="*/ 423863 h 423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381" h="423863">
                <a:moveTo>
                  <a:pt x="0" y="423863"/>
                </a:moveTo>
                <a:cubicBezTo>
                  <a:pt x="794" y="368300"/>
                  <a:pt x="1587" y="312738"/>
                  <a:pt x="2381" y="257175"/>
                </a:cubicBezTo>
                <a:lnTo>
                  <a:pt x="764381" y="0"/>
                </a:lnTo>
                <a:lnTo>
                  <a:pt x="764381" y="173831"/>
                </a:lnTo>
                <a:lnTo>
                  <a:pt x="0" y="423863"/>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a:solidFill>
                <a:srgbClr val="005F72"/>
              </a:solidFill>
            </a:endParaRPr>
          </a:p>
        </p:txBody>
      </p:sp>
      <p:sp>
        <p:nvSpPr>
          <p:cNvPr id="71" name="Rectangle 70"/>
          <p:cNvSpPr/>
          <p:nvPr/>
        </p:nvSpPr>
        <p:spPr>
          <a:xfrm>
            <a:off x="1440582" y="-67287"/>
            <a:ext cx="1611940" cy="461665"/>
          </a:xfrm>
          <a:prstGeom prst="rect">
            <a:avLst/>
          </a:prstGeom>
        </p:spPr>
        <p:txBody>
          <a:bodyPr wrap="square">
            <a:spAutoFit/>
          </a:bodyPr>
          <a:lstStyle/>
          <a:p>
            <a:pPr lvl="0" defTabSz="914400" eaLnBrk="0" fontAlgn="base" hangingPunct="0">
              <a:spcBef>
                <a:spcPct val="0"/>
              </a:spcBef>
              <a:spcAft>
                <a:spcPct val="0"/>
              </a:spcAft>
            </a:pPr>
            <a:r>
              <a:rPr lang="es-DO" sz="2400" dirty="0">
                <a:solidFill>
                  <a:schemeClr val="bg1"/>
                </a:solidFill>
                <a:latin typeface="Lucida Bright" pitchFamily="18" charset="0"/>
              </a:rPr>
              <a:t>Programa</a:t>
            </a:r>
          </a:p>
        </p:txBody>
      </p:sp>
      <p:sp>
        <p:nvSpPr>
          <p:cNvPr id="72" name="ZoneTexte 71"/>
          <p:cNvSpPr txBox="1"/>
          <p:nvPr/>
        </p:nvSpPr>
        <p:spPr>
          <a:xfrm>
            <a:off x="4032870" y="0"/>
            <a:ext cx="6105144" cy="400110"/>
          </a:xfrm>
          <a:prstGeom prst="rect">
            <a:avLst/>
          </a:prstGeom>
          <a:noFill/>
        </p:spPr>
        <p:txBody>
          <a:bodyPr wrap="square" rtlCol="0">
            <a:spAutoFit/>
          </a:bodyPr>
          <a:lstStyle/>
          <a:p>
            <a:pPr lvl="0" algn="ctr"/>
            <a:r>
              <a:rPr lang="x-none" sz="2000" b="1" dirty="0">
                <a:solidFill>
                  <a:schemeClr val="bg1"/>
                </a:solidFill>
                <a:latin typeface="Lucida Bright" pitchFamily="18" charset="0"/>
                <a:ea typeface="Times New Roman" pitchFamily="18" charset="0"/>
                <a:cs typeface="Times New Roman" pitchFamily="18" charset="0"/>
              </a:rPr>
              <a:t>del </a:t>
            </a:r>
            <a:r>
              <a:rPr lang="fr-FR" sz="2000" b="1" dirty="0">
                <a:solidFill>
                  <a:schemeClr val="bg1"/>
                </a:solidFill>
                <a:latin typeface="Lucida Bright" pitchFamily="18" charset="0"/>
                <a:ea typeface="Times New Roman" pitchFamily="18" charset="0"/>
                <a:cs typeface="Times New Roman" pitchFamily="18" charset="0"/>
              </a:rPr>
              <a:t>2</a:t>
            </a:r>
            <a:r>
              <a:rPr lang="x-none" sz="2000" b="1" dirty="0" smtClean="0">
                <a:solidFill>
                  <a:schemeClr val="bg1"/>
                </a:solidFill>
                <a:latin typeface="Lucida Bright" pitchFamily="18" charset="0"/>
                <a:ea typeface="Times New Roman" pitchFamily="18" charset="0"/>
                <a:cs typeface="Times New Roman" pitchFamily="18" charset="0"/>
              </a:rPr>
              <a:t> </a:t>
            </a:r>
            <a:r>
              <a:rPr lang="x-none" sz="2000" b="1" dirty="0">
                <a:solidFill>
                  <a:schemeClr val="bg1"/>
                </a:solidFill>
                <a:latin typeface="Lucida Bright" pitchFamily="18" charset="0"/>
                <a:ea typeface="Times New Roman" pitchFamily="18" charset="0"/>
                <a:cs typeface="Times New Roman" pitchFamily="18" charset="0"/>
              </a:rPr>
              <a:t>al </a:t>
            </a:r>
            <a:r>
              <a:rPr lang="x-none" sz="2000" b="1" dirty="0" smtClean="0">
                <a:solidFill>
                  <a:schemeClr val="bg1"/>
                </a:solidFill>
                <a:latin typeface="Lucida Bright" pitchFamily="18" charset="0"/>
                <a:ea typeface="Times New Roman" pitchFamily="18" charset="0"/>
                <a:cs typeface="Times New Roman" pitchFamily="18" charset="0"/>
              </a:rPr>
              <a:t>2</a:t>
            </a:r>
            <a:r>
              <a:rPr lang="fr-FR" sz="2000" b="1" dirty="0">
                <a:solidFill>
                  <a:schemeClr val="bg1"/>
                </a:solidFill>
                <a:latin typeface="Lucida Bright" pitchFamily="18" charset="0"/>
                <a:ea typeface="Times New Roman" pitchFamily="18" charset="0"/>
                <a:cs typeface="Times New Roman" pitchFamily="18" charset="0"/>
              </a:rPr>
              <a:t>2</a:t>
            </a:r>
            <a:r>
              <a:rPr lang="x-none" sz="2000" b="1" dirty="0" smtClean="0">
                <a:solidFill>
                  <a:schemeClr val="bg1"/>
                </a:solidFill>
                <a:latin typeface="Lucida Bright" pitchFamily="18" charset="0"/>
                <a:ea typeface="Times New Roman" pitchFamily="18" charset="0"/>
                <a:cs typeface="Times New Roman" pitchFamily="18" charset="0"/>
              </a:rPr>
              <a:t> </a:t>
            </a:r>
            <a:r>
              <a:rPr lang="x-none" sz="2000" b="1" dirty="0">
                <a:solidFill>
                  <a:schemeClr val="bg1"/>
                </a:solidFill>
                <a:latin typeface="Lucida Bright" pitchFamily="18" charset="0"/>
                <a:ea typeface="Times New Roman" pitchFamily="18" charset="0"/>
                <a:cs typeface="Times New Roman" pitchFamily="18" charset="0"/>
              </a:rPr>
              <a:t>de junio de </a:t>
            </a:r>
            <a:r>
              <a:rPr lang="x-none" sz="2000" b="1" dirty="0" smtClean="0">
                <a:solidFill>
                  <a:schemeClr val="bg1"/>
                </a:solidFill>
                <a:latin typeface="Lucida Bright" pitchFamily="18" charset="0"/>
                <a:ea typeface="Times New Roman" pitchFamily="18" charset="0"/>
                <a:cs typeface="Times New Roman" pitchFamily="18" charset="0"/>
              </a:rPr>
              <a:t>20</a:t>
            </a:r>
            <a:r>
              <a:rPr lang="fr-FR" sz="2000" b="1" dirty="0" smtClean="0">
                <a:solidFill>
                  <a:schemeClr val="bg1"/>
                </a:solidFill>
                <a:latin typeface="Lucida Bright" pitchFamily="18" charset="0"/>
                <a:ea typeface="Times New Roman" pitchFamily="18" charset="0"/>
                <a:cs typeface="Times New Roman" pitchFamily="18" charset="0"/>
              </a:rPr>
              <a:t>22</a:t>
            </a:r>
            <a:endParaRPr lang="x-none" sz="2000" dirty="0">
              <a:solidFill>
                <a:schemeClr val="bg1"/>
              </a:solidFill>
              <a:latin typeface="Lucida Bright" pitchFamily="18" charset="0"/>
            </a:endParaRPr>
          </a:p>
        </p:txBody>
      </p:sp>
      <p:graphicFrame>
        <p:nvGraphicFramePr>
          <p:cNvPr id="95" name="Tableau 94"/>
          <p:cNvGraphicFramePr>
            <a:graphicFrameLocks noGrp="1"/>
          </p:cNvGraphicFramePr>
          <p:nvPr>
            <p:extLst>
              <p:ext uri="{D42A27DB-BD31-4B8C-83A1-F6EECF244321}">
                <p14:modId xmlns:p14="http://schemas.microsoft.com/office/powerpoint/2010/main" val="4292341802"/>
              </p:ext>
            </p:extLst>
          </p:nvPr>
        </p:nvGraphicFramePr>
        <p:xfrm>
          <a:off x="144438" y="364386"/>
          <a:ext cx="14761639" cy="10302167"/>
        </p:xfrm>
        <a:graphic>
          <a:graphicData uri="http://schemas.openxmlformats.org/drawingml/2006/table">
            <a:tbl>
              <a:tblPr>
                <a:tableStyleId>{D27102A9-8310-4765-A935-A1911B00CA55}</a:tableStyleId>
              </a:tblPr>
              <a:tblGrid>
                <a:gridCol w="859901">
                  <a:extLst>
                    <a:ext uri="{9D8B030D-6E8A-4147-A177-3AD203B41FA5}">
                      <a16:colId xmlns:a16="http://schemas.microsoft.com/office/drawing/2014/main" val="20000"/>
                    </a:ext>
                  </a:extLst>
                </a:gridCol>
                <a:gridCol w="4180659">
                  <a:extLst>
                    <a:ext uri="{9D8B030D-6E8A-4147-A177-3AD203B41FA5}">
                      <a16:colId xmlns:a16="http://schemas.microsoft.com/office/drawing/2014/main" val="2425973623"/>
                    </a:ext>
                  </a:extLst>
                </a:gridCol>
                <a:gridCol w="1512168">
                  <a:extLst>
                    <a:ext uri="{9D8B030D-6E8A-4147-A177-3AD203B41FA5}">
                      <a16:colId xmlns:a16="http://schemas.microsoft.com/office/drawing/2014/main" val="3987630549"/>
                    </a:ext>
                  </a:extLst>
                </a:gridCol>
                <a:gridCol w="7492327">
                  <a:extLst>
                    <a:ext uri="{9D8B030D-6E8A-4147-A177-3AD203B41FA5}">
                      <a16:colId xmlns:a16="http://schemas.microsoft.com/office/drawing/2014/main" val="2295391842"/>
                    </a:ext>
                  </a:extLst>
                </a:gridCol>
                <a:gridCol w="716584">
                  <a:extLst>
                    <a:ext uri="{9D8B030D-6E8A-4147-A177-3AD203B41FA5}">
                      <a16:colId xmlns:a16="http://schemas.microsoft.com/office/drawing/2014/main" val="3064142887"/>
                    </a:ext>
                  </a:extLst>
                </a:gridCol>
              </a:tblGrid>
              <a:tr h="439635">
                <a:tc gridSpan="5">
                  <a:txBody>
                    <a:bodyPr/>
                    <a:lstStyle/>
                    <a:p>
                      <a:r>
                        <a:rPr lang="es-MX" sz="1200" b="1" dirty="0">
                          <a:solidFill>
                            <a:srgbClr val="FF0000"/>
                          </a:solidFill>
                          <a:latin typeface="Lucida Bright" pitchFamily="18" charset="0"/>
                        </a:rPr>
                        <a:t>        </a:t>
                      </a:r>
                      <a:r>
                        <a:rPr lang="es-MX" sz="1000" b="1" kern="1200" dirty="0" smtClean="0">
                          <a:solidFill>
                            <a:srgbClr val="FF0000"/>
                          </a:solidFill>
                          <a:latin typeface="+mj-lt"/>
                          <a:ea typeface="+mn-ea"/>
                          <a:cs typeface="+mn-cs"/>
                        </a:rPr>
                        <a:t>Modulo 1A: </a:t>
                      </a:r>
                      <a:r>
                        <a:rPr lang="es-MX" sz="1000" b="1" kern="1200" dirty="0">
                          <a:solidFill>
                            <a:srgbClr val="FF0000"/>
                          </a:solidFill>
                          <a:latin typeface="+mj-lt"/>
                          <a:ea typeface="+mn-ea"/>
                          <a:cs typeface="+mn-cs"/>
                        </a:rPr>
                        <a:t>Políticas, instituciones educativas y sociales en Francia </a:t>
                      </a:r>
                      <a:r>
                        <a:rPr lang="es-MX" sz="1000" b="1" kern="1200" dirty="0" smtClean="0">
                          <a:solidFill>
                            <a:srgbClr val="FF0000"/>
                          </a:solidFill>
                          <a:latin typeface="+mj-lt"/>
                          <a:ea typeface="+mn-ea"/>
                          <a:cs typeface="+mn-cs"/>
                        </a:rPr>
                        <a:t>(Coordinador pedagógico : Marcel </a:t>
                      </a:r>
                      <a:r>
                        <a:rPr lang="es-MX" sz="1000" b="1" kern="1200" dirty="0">
                          <a:solidFill>
                            <a:srgbClr val="FF0000"/>
                          </a:solidFill>
                          <a:latin typeface="+mj-lt"/>
                          <a:ea typeface="+mn-ea"/>
                          <a:cs typeface="+mn-cs"/>
                        </a:rPr>
                        <a:t>PARIAT)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761209875"/>
                  </a:ext>
                </a:extLst>
              </a:tr>
              <a:tr h="558806">
                <a:tc>
                  <a:txBody>
                    <a:bodyPr/>
                    <a:lstStyle/>
                    <a:p>
                      <a:pPr algn="ctr"/>
                      <a:r>
                        <a:rPr lang="es-PR" sz="1200" b="1" noProof="0" dirty="0">
                          <a:solidFill>
                            <a:srgbClr val="694994"/>
                          </a:solidFill>
                          <a:latin typeface="Lucida Sans" panose="020B0602030504020204" pitchFamily="34" charset="0"/>
                        </a:rPr>
                        <a:t>Fechas</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s-PR" sz="1200" b="1" baseline="0" noProof="0" dirty="0">
                          <a:solidFill>
                            <a:srgbClr val="694994"/>
                          </a:solidFill>
                          <a:latin typeface="Lucida Sans" pitchFamily="34" charset="0"/>
                        </a:rPr>
                        <a:t>Cursos</a:t>
                      </a:r>
                      <a:endParaRPr lang="es-PR" sz="1200" b="1" noProof="0" dirty="0">
                        <a:solidFill>
                          <a:srgbClr val="694994"/>
                        </a:solidFill>
                        <a:latin typeface="Lucida Sans"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s-PR" sz="1200" b="1" noProof="0" dirty="0">
                          <a:solidFill>
                            <a:srgbClr val="694994"/>
                          </a:solidFill>
                          <a:latin typeface="Lucida Sans" pitchFamily="34" charset="0"/>
                        </a:rPr>
                        <a:t>Oradores/Participantes</a:t>
                      </a:r>
                      <a:r>
                        <a:rPr lang="es-PR" sz="1200" b="1" baseline="0" noProof="0" dirty="0">
                          <a:solidFill>
                            <a:srgbClr val="694994"/>
                          </a:solidFill>
                          <a:latin typeface="Lucida Sans" pitchFamily="34" charset="0"/>
                        </a:rPr>
                        <a:t> </a:t>
                      </a:r>
                      <a:endParaRPr lang="es-PR" sz="1200" b="1" noProof="0" dirty="0">
                        <a:solidFill>
                          <a:srgbClr val="694994"/>
                        </a:solidFill>
                        <a:latin typeface="Lucida Sans"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s-PR" sz="1200" b="1" noProof="0" dirty="0">
                          <a:solidFill>
                            <a:srgbClr val="694994"/>
                          </a:solidFill>
                          <a:latin typeface="Lucida Sans" pitchFamily="34" charset="0"/>
                        </a:rPr>
                        <a:t>Contenidos pedagógicos</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s-PR" sz="1400" noProof="0" dirty="0">
                          <a:solidFill>
                            <a:srgbClr val="694994"/>
                          </a:solidFill>
                        </a:rPr>
                        <a:t>Sala</a:t>
                      </a:r>
                      <a:endParaRPr lang="es-PR" sz="1200" b="1" noProof="0" dirty="0">
                        <a:solidFill>
                          <a:srgbClr val="694994"/>
                        </a:solidFill>
                        <a:latin typeface="Lucida Sans"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73586">
                <a:tc>
                  <a:txBody>
                    <a:bodyPr/>
                    <a:lstStyle/>
                    <a:p>
                      <a:pPr algn="ctr"/>
                      <a:r>
                        <a:rPr lang="es-PR" sz="1000" noProof="0" dirty="0" smtClean="0">
                          <a:latin typeface="Arial Narrow" panose="020B0606020202030204" pitchFamily="34" charset="0"/>
                        </a:rPr>
                        <a:t>Jueves</a:t>
                      </a:r>
                      <a:r>
                        <a:rPr lang="es-PR" sz="1000" baseline="0" noProof="0" dirty="0" smtClean="0">
                          <a:latin typeface="Arial Narrow" panose="020B0606020202030204" pitchFamily="34" charset="0"/>
                        </a:rPr>
                        <a:t> 2</a:t>
                      </a:r>
                      <a:endParaRPr lang="es-PR" sz="1000" noProof="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es-ES" sz="1000" b="1" kern="1200" dirty="0" smtClean="0">
                          <a:solidFill>
                            <a:schemeClr val="tx1"/>
                          </a:solidFill>
                          <a:effectLst/>
                          <a:latin typeface="+mn-lt"/>
                          <a:ea typeface="+mn-ea"/>
                          <a:cs typeface="+mn-cs"/>
                        </a:rPr>
                        <a:t>Jornada de bienvenida y construcción de las primeras referencias</a:t>
                      </a:r>
                      <a:endParaRPr lang="fr-FR" sz="1000" kern="1200" dirty="0">
                        <a:solidFill>
                          <a:schemeClr val="tx1"/>
                        </a:solidFill>
                        <a:effectLst/>
                        <a:latin typeface="+mn-lt"/>
                        <a:ea typeface="+mn-ea"/>
                        <a:cs typeface="+mn-cs"/>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fr-FR" sz="1000" kern="1200" dirty="0" smtClean="0">
                          <a:solidFill>
                            <a:schemeClr val="tx1"/>
                          </a:solidFill>
                          <a:latin typeface="Arial Narrow" panose="020B0606020202030204" pitchFamily="34" charset="0"/>
                          <a:ea typeface="+mn-ea"/>
                          <a:cs typeface="+mn-cs"/>
                        </a:rPr>
                        <a:t>Marcel </a:t>
                      </a:r>
                      <a:r>
                        <a:rPr lang="fr-FR" sz="1000" kern="1200" dirty="0" err="1" smtClean="0">
                          <a:solidFill>
                            <a:schemeClr val="tx1"/>
                          </a:solidFill>
                          <a:latin typeface="Arial Narrow" panose="020B0606020202030204" pitchFamily="34" charset="0"/>
                          <a:ea typeface="+mn-ea"/>
                          <a:cs typeface="+mn-cs"/>
                        </a:rPr>
                        <a:t>Pariat</a:t>
                      </a:r>
                      <a:r>
                        <a:rPr lang="fr-FR" sz="1000" kern="1200" dirty="0" smtClean="0">
                          <a:solidFill>
                            <a:schemeClr val="tx1"/>
                          </a:solidFill>
                          <a:latin typeface="Arial Narrow" panose="020B0606020202030204" pitchFamily="34" charset="0"/>
                          <a:ea typeface="+mn-ea"/>
                          <a:cs typeface="+mn-cs"/>
                        </a:rPr>
                        <a:t>, y </a:t>
                      </a:r>
                      <a:r>
                        <a:rPr lang="fr-FR" sz="1000" kern="1200" baseline="0" dirty="0" smtClean="0">
                          <a:solidFill>
                            <a:schemeClr val="tx1"/>
                          </a:solidFill>
                          <a:latin typeface="Arial Narrow" panose="020B0606020202030204" pitchFamily="34" charset="0"/>
                          <a:ea typeface="+mn-ea"/>
                          <a:cs typeface="+mn-cs"/>
                        </a:rPr>
                        <a:t> </a:t>
                      </a:r>
                      <a:r>
                        <a:rPr lang="fr-FR" sz="1000" kern="1200" dirty="0" smtClean="0">
                          <a:solidFill>
                            <a:schemeClr val="tx1"/>
                          </a:solidFill>
                          <a:latin typeface="Arial Narrow" panose="020B0606020202030204" pitchFamily="34" charset="0"/>
                          <a:ea typeface="+mn-ea"/>
                          <a:cs typeface="+mn-cs"/>
                        </a:rPr>
                        <a:t>Pascal Lafont</a:t>
                      </a:r>
                      <a:endParaRPr lang="es-PR" sz="1000" noProof="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es-ES" sz="1000" kern="1200" dirty="0" smtClean="0">
                          <a:solidFill>
                            <a:schemeClr val="tx1"/>
                          </a:solidFill>
                          <a:effectLst/>
                          <a:latin typeface="+mn-lt"/>
                          <a:ea typeface="+mn-ea"/>
                          <a:cs typeface="+mn-cs"/>
                        </a:rPr>
                        <a:t>Apoyar a los estudiantes en la construcción de referentes con respecto a la implementación de la Universidad, y la comprensión de los métodos de evaluación del seminario a través de la presentación del programa y su consistencia</a:t>
                      </a:r>
                      <a:endParaRPr lang="es-PR" sz="1000" noProof="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fr-FR" sz="1000" dirty="0" smtClean="0">
                          <a:solidFill>
                            <a:schemeClr val="tx1"/>
                          </a:solidFill>
                          <a:latin typeface="Arial Narrow" panose="020B0606020202030204" pitchFamily="34" charset="0"/>
                        </a:rPr>
                        <a:t>501</a:t>
                      </a:r>
                      <a:endParaRPr lang="fr-FR" sz="100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extLst>
                  <a:ext uri="{0D108BD9-81ED-4DB2-BD59-A6C34878D82A}">
                    <a16:rowId xmlns:a16="http://schemas.microsoft.com/office/drawing/2014/main" val="10003"/>
                  </a:ext>
                </a:extLst>
              </a:tr>
              <a:tr h="645875">
                <a:tc>
                  <a:txBody>
                    <a:bodyPr/>
                    <a:lstStyle/>
                    <a:p>
                      <a:pPr algn="ctr"/>
                      <a:r>
                        <a:rPr lang="es-PR" sz="1000" noProof="0" smtClean="0">
                          <a:latin typeface="Arial Narrow" panose="020B0606020202030204" pitchFamily="34" charset="0"/>
                        </a:rPr>
                        <a:t>Viernes</a:t>
                      </a:r>
                      <a:r>
                        <a:rPr lang="es-PR" sz="1000" baseline="0" noProof="0" smtClean="0">
                          <a:latin typeface="Arial Narrow" panose="020B0606020202030204" pitchFamily="34" charset="0"/>
                        </a:rPr>
                        <a:t> 3</a:t>
                      </a:r>
                      <a:endParaRPr lang="es-PR" sz="1000" noProof="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es-ES" sz="1000" b="1" kern="1200" dirty="0" smtClean="0">
                          <a:solidFill>
                            <a:schemeClr val="tx1"/>
                          </a:solidFill>
                          <a:effectLst/>
                          <a:latin typeface="+mj-lt"/>
                          <a:ea typeface="+mn-ea"/>
                          <a:cs typeface="+mn-cs"/>
                        </a:rPr>
                        <a:t>Las profesiones de intervención social y su evolución</a:t>
                      </a:r>
                      <a:endParaRPr lang="fr-FR" sz="1000" b="1" kern="1200" dirty="0" smtClean="0">
                        <a:solidFill>
                          <a:schemeClr val="tx1"/>
                        </a:solidFill>
                        <a:effectLst/>
                        <a:latin typeface="+mj-lt"/>
                        <a:ea typeface="+mn-ea"/>
                        <a:cs typeface="+mn-cs"/>
                      </a:endParaRPr>
                    </a:p>
                    <a:p>
                      <a:pPr algn="ctr"/>
                      <a:endParaRPr lang="fr-FR" sz="1000" b="1" dirty="0">
                        <a:solidFill>
                          <a:schemeClr val="tx1"/>
                        </a:solidFill>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fr-FR" sz="1000" b="0" dirty="0" smtClean="0">
                          <a:solidFill>
                            <a:schemeClr val="tx1"/>
                          </a:solidFill>
                          <a:latin typeface="Arial Narrow" panose="020B0606020202030204" pitchFamily="34" charset="0"/>
                        </a:rPr>
                        <a:t>Charlène Charles</a:t>
                      </a:r>
                      <a:endParaRPr lang="fr-FR" sz="1000" b="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tcPr>
                </a:tc>
                <a:tc>
                  <a:txBody>
                    <a:bodyPr/>
                    <a:lstStyle/>
                    <a:p>
                      <a:pPr algn="ctr"/>
                      <a:r>
                        <a:rPr lang="es-ES" sz="1000" kern="1200" dirty="0" smtClean="0">
                          <a:solidFill>
                            <a:schemeClr val="tx1"/>
                          </a:solidFill>
                          <a:effectLst/>
                          <a:latin typeface="+mj-lt"/>
                          <a:ea typeface="+mn-ea"/>
                          <a:cs typeface="+mn-cs"/>
                        </a:rPr>
                        <a:t>analizar la construcción de las profesiones "históricas" del trabajo social en conexión con el surgimiento del estado social hasta el surgimiento de nuevas profesiones de intervención social y la ampliación de sus fronteras</a:t>
                      </a:r>
                      <a:endParaRPr lang="fr-FR" sz="1000" b="0" dirty="0">
                        <a:solidFill>
                          <a:schemeClr val="tx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es-ES_tradnl" sz="1000" kern="1200" noProof="0" dirty="0" smtClean="0">
                          <a:solidFill>
                            <a:schemeClr val="tx1"/>
                          </a:solidFill>
                          <a:latin typeface="Arial Narrow" panose="020B0606020202030204" pitchFamily="34" charset="0"/>
                          <a:ea typeface="+mn-ea"/>
                          <a:cs typeface="+mn-cs"/>
                        </a:rPr>
                        <a:t>La mañana:</a:t>
                      </a:r>
                    </a:p>
                    <a:p>
                      <a:pPr marL="0" algn="ctr" defTabSz="1433962" rtl="0" eaLnBrk="1" latinLnBrk="0" hangingPunct="1"/>
                      <a:r>
                        <a:rPr lang="fr-FR" sz="1000" kern="1200" dirty="0" smtClean="0">
                          <a:solidFill>
                            <a:schemeClr val="tx1"/>
                          </a:solidFill>
                          <a:latin typeface="Arial Narrow" panose="020B0606020202030204" pitchFamily="34" charset="0"/>
                          <a:ea typeface="+mn-ea"/>
                          <a:cs typeface="+mn-cs"/>
                        </a:rPr>
                        <a:t>501</a:t>
                      </a:r>
                    </a:p>
                    <a:p>
                      <a:pPr algn="ctr"/>
                      <a:endParaRPr lang="fr-FR" sz="100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10004"/>
                  </a:ext>
                </a:extLst>
              </a:tr>
              <a:tr h="391627">
                <a:tc>
                  <a:txBody>
                    <a:bodyPr/>
                    <a:lstStyle/>
                    <a:p>
                      <a:pPr algn="ctr"/>
                      <a:r>
                        <a:rPr lang="es-PR" sz="1000" noProof="0" smtClean="0">
                          <a:latin typeface="+mj-lt"/>
                        </a:rPr>
                        <a:t>Viernes 3</a:t>
                      </a:r>
                      <a:endParaRPr lang="es-PR" sz="1000" noProof="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es-ES" sz="1000" b="1" kern="1200" dirty="0" smtClean="0">
                          <a:solidFill>
                            <a:schemeClr val="tx1"/>
                          </a:solidFill>
                          <a:effectLst/>
                          <a:latin typeface="+mj-lt"/>
                          <a:ea typeface="+mn-ea"/>
                          <a:cs typeface="+mn-cs"/>
                        </a:rPr>
                        <a:t>El sistema educativo en España y su evolución</a:t>
                      </a:r>
                      <a:endParaRPr lang="fr-FR" sz="1000" kern="1200" dirty="0" smtClean="0">
                        <a:solidFill>
                          <a:schemeClr val="tx1"/>
                        </a:solidFill>
                        <a:effectLst/>
                        <a:latin typeface="+mj-lt"/>
                        <a:ea typeface="+mn-ea"/>
                        <a:cs typeface="+mn-cs"/>
                      </a:endParaRPr>
                    </a:p>
                    <a:p>
                      <a:pPr algn="ctr"/>
                      <a:endParaRPr lang="es-PR" sz="1000" b="1" noProof="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algn="ctr"/>
                      <a:r>
                        <a:rPr lang="es-PR" sz="1000" noProof="0" dirty="0" err="1" smtClean="0">
                          <a:latin typeface="+mj-lt"/>
                        </a:rPr>
                        <a:t>Begona</a:t>
                      </a:r>
                      <a:r>
                        <a:rPr lang="es-PR" sz="1000" noProof="0" dirty="0" smtClean="0">
                          <a:latin typeface="+mj-lt"/>
                        </a:rPr>
                        <a:t> Alonso</a:t>
                      </a:r>
                      <a:endParaRPr lang="es-PR" sz="1000" noProof="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algn="ctr"/>
                      <a:r>
                        <a:rPr lang="es-ES" sz="1000" kern="1200" dirty="0" smtClean="0">
                          <a:solidFill>
                            <a:schemeClr val="tx1"/>
                          </a:solidFill>
                          <a:effectLst/>
                          <a:latin typeface="+mj-lt"/>
                          <a:ea typeface="+mn-ea"/>
                          <a:cs typeface="+mn-cs"/>
                        </a:rPr>
                        <a:t>¿Cuáles son las lógicas internas del sistema educativo que se está construyendo? ¿Qué respuestas da la escuela a la necesidad de cualificación buscada por los individuos ya la producción de la riqueza necesaria para las necesidades económicas del país?</a:t>
                      </a:r>
                      <a:endParaRPr lang="es-PR" sz="1000" noProof="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algn="ctr"/>
                      <a:r>
                        <a:rPr lang="es-NI" sz="1000" noProof="0" dirty="0" smtClean="0">
                          <a:solidFill>
                            <a:schemeClr val="tx1"/>
                          </a:solidFill>
                          <a:latin typeface="Arial Narrow" panose="020B0606020202030204" pitchFamily="34" charset="0"/>
                        </a:rPr>
                        <a:t>En la tarde: 501</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5"/>
                  </a:ext>
                </a:extLst>
              </a:tr>
              <a:tr h="258320">
                <a:tc gridSpan="5">
                  <a:txBody>
                    <a:bodyPr/>
                    <a:lstStyle/>
                    <a:p>
                      <a:r>
                        <a:rPr lang="es-NI" sz="1000" b="1" dirty="0" smtClean="0">
                          <a:solidFill>
                            <a:srgbClr val="FF0000"/>
                          </a:solidFill>
                          <a:latin typeface="+mj-lt"/>
                        </a:rPr>
                        <a:t>               Modulo 2: Políticas sociales de inserción, formación, hasta su implementación (</a:t>
                      </a:r>
                      <a:r>
                        <a:rPr lang="es-NI" sz="1000" b="1" baseline="0" dirty="0" smtClean="0">
                          <a:solidFill>
                            <a:srgbClr val="FF0000"/>
                          </a:solidFill>
                          <a:latin typeface="+mj-lt"/>
                        </a:rPr>
                        <a:t> C</a:t>
                      </a:r>
                      <a:r>
                        <a:rPr lang="es-NI" sz="1000" b="1" dirty="0" smtClean="0">
                          <a:solidFill>
                            <a:srgbClr val="FF0000"/>
                          </a:solidFill>
                          <a:latin typeface="+mj-lt"/>
                        </a:rPr>
                        <a:t>oordinador pedagógico : Pascal LAFONT)</a:t>
                      </a:r>
                      <a:endParaRPr lang="es-NI" sz="1000" b="1" dirty="0">
                        <a:solidFill>
                          <a:srgbClr val="FF0000"/>
                        </a:solidFill>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328888211"/>
                  </a:ext>
                </a:extLst>
              </a:tr>
              <a:tr h="542253">
                <a:tc>
                  <a:txBody>
                    <a:bodyPr/>
                    <a:lstStyle/>
                    <a:p>
                      <a:pPr algn="ctr"/>
                      <a:r>
                        <a:rPr lang="fr-FR" sz="1000" b="0" dirty="0" smtClean="0">
                          <a:latin typeface="+mj-lt"/>
                        </a:rPr>
                        <a:t>Martes 7</a:t>
                      </a:r>
                      <a:endParaRPr lang="fr-FR" sz="1000" b="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es-ES" sz="1000" b="1" kern="1200" dirty="0" smtClean="0">
                          <a:solidFill>
                            <a:schemeClr val="tx1"/>
                          </a:solidFill>
                          <a:effectLst/>
                          <a:latin typeface="+mn-lt"/>
                          <a:ea typeface="+mn-ea"/>
                          <a:cs typeface="+mn-cs"/>
                        </a:rPr>
                        <a:t>Políticas educativas francesas en un contexto de globalización: trayectorias más que puntos de inflexión</a:t>
                      </a:r>
                      <a:endParaRPr lang="fr-FR" sz="1000" kern="1200" dirty="0">
                        <a:solidFill>
                          <a:schemeClr val="tx1"/>
                        </a:solidFill>
                        <a:effectLst/>
                        <a:latin typeface="+mn-lt"/>
                        <a:ea typeface="+mn-ea"/>
                        <a:cs typeface="+mn-cs"/>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fr-FR" sz="1000" kern="1200" dirty="0" smtClean="0">
                          <a:solidFill>
                            <a:schemeClr val="tx1"/>
                          </a:solidFill>
                          <a:latin typeface="+mj-lt"/>
                          <a:ea typeface="+mn-ea"/>
                          <a:cs typeface="+mn-cs"/>
                        </a:rPr>
                        <a:t>Xavier Pons</a:t>
                      </a:r>
                      <a:endParaRPr lang="fr-FR" sz="1000" b="0" dirty="0" smtClean="0">
                        <a:solidFill>
                          <a:schemeClr val="tx1"/>
                        </a:solidFill>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es-ES" sz="1000" kern="1200" dirty="0" smtClean="0">
                          <a:solidFill>
                            <a:schemeClr val="tx1"/>
                          </a:solidFill>
                          <a:effectLst/>
                          <a:latin typeface="+mj-lt"/>
                          <a:ea typeface="+mn-ea"/>
                          <a:cs typeface="+mn-cs"/>
                        </a:rPr>
                        <a:t>Síntesis de los trabajos francófonos e anglófonos sobre las políticas educativas francesas disponibles desde la década de 1980 y estudios de casos documentados que Francia se caracteriza con mayor frecuencia por una posición intermedia, sin entrar completamente en los nuevos modos de gobierno de su educación ni completamente plegado en los modos tradicionales de regulación</a:t>
                      </a:r>
                      <a:endParaRPr lang="fr-FR" sz="1000" b="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fr-FR" sz="1000" b="0" dirty="0" smtClean="0">
                          <a:solidFill>
                            <a:schemeClr val="tx1"/>
                          </a:solidFill>
                          <a:latin typeface="Arial Narrow" panose="020B0606020202030204" pitchFamily="34" charset="0"/>
                        </a:rPr>
                        <a:t>501</a:t>
                      </a:r>
                      <a:endParaRPr lang="fr-FR" sz="1000" b="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extLst>
                  <a:ext uri="{0D108BD9-81ED-4DB2-BD59-A6C34878D82A}">
                    <a16:rowId xmlns:a16="http://schemas.microsoft.com/office/drawing/2014/main" val="428188879"/>
                  </a:ext>
                </a:extLst>
              </a:tr>
              <a:tr h="397819">
                <a:tc>
                  <a:txBody>
                    <a:bodyPr/>
                    <a:lstStyle/>
                    <a:p>
                      <a:pPr algn="ctr"/>
                      <a:r>
                        <a:rPr lang="fr-FR" sz="1000" dirty="0" smtClean="0">
                          <a:latin typeface="+mj-lt"/>
                        </a:rPr>
                        <a:t>Martes</a:t>
                      </a:r>
                      <a:r>
                        <a:rPr lang="fr-FR" sz="1000" baseline="0" dirty="0" smtClean="0">
                          <a:latin typeface="+mj-lt"/>
                        </a:rPr>
                        <a:t> 7</a:t>
                      </a:r>
                      <a:endParaRPr lang="fr-FR" sz="100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es-ES" sz="1000" b="1" kern="1200" dirty="0" smtClean="0">
                          <a:solidFill>
                            <a:schemeClr val="tx1"/>
                          </a:solidFill>
                          <a:effectLst/>
                          <a:latin typeface="+mn-lt"/>
                          <a:ea typeface="+mn-ea"/>
                          <a:cs typeface="+mn-cs"/>
                        </a:rPr>
                        <a:t>La educación en Gran Bretaña y los contornos de su evolución</a:t>
                      </a:r>
                      <a:endParaRPr lang="fr-FR" sz="1000" kern="1200" dirty="0">
                        <a:solidFill>
                          <a:schemeClr val="tx1"/>
                        </a:solidFill>
                        <a:effectLst/>
                        <a:latin typeface="+mn-lt"/>
                        <a:ea typeface="+mn-ea"/>
                        <a:cs typeface="+mn-cs"/>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fr-FR" sz="1000" kern="1200" dirty="0" smtClean="0">
                          <a:solidFill>
                            <a:schemeClr val="tx1"/>
                          </a:solidFill>
                          <a:latin typeface="Arial Narrow" panose="020B0606020202030204" pitchFamily="34" charset="0"/>
                          <a:ea typeface="+mn-ea"/>
                          <a:cs typeface="+mn-cs"/>
                        </a:rPr>
                        <a:t>Fatima </a:t>
                      </a:r>
                      <a:r>
                        <a:rPr lang="fr-FR" sz="1000" kern="1200" dirty="0" err="1" smtClean="0">
                          <a:solidFill>
                            <a:schemeClr val="tx1"/>
                          </a:solidFill>
                          <a:latin typeface="Arial Narrow" panose="020B0606020202030204" pitchFamily="34" charset="0"/>
                          <a:ea typeface="+mn-ea"/>
                          <a:cs typeface="+mn-cs"/>
                        </a:rPr>
                        <a:t>Anani</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es-ES" sz="1000" kern="1200" dirty="0" smtClean="0">
                          <a:solidFill>
                            <a:schemeClr val="tx1"/>
                          </a:solidFill>
                          <a:effectLst/>
                          <a:latin typeface="+mj-lt"/>
                          <a:ea typeface="+mn-ea"/>
                          <a:cs typeface="+mn-cs"/>
                        </a:rPr>
                        <a:t>Características y especificidades del sistema educativo en Gran Bretaña, al tiempo que se basa en distinciones con el sistema continental francés. ¿Qué elementos históricos han marcado la evolución del sistema educativo en Gran Bretaña? </a:t>
                      </a:r>
                      <a:endParaRPr lang="fr-FR" sz="100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fr-FR" sz="1000" dirty="0">
                          <a:solidFill>
                            <a:schemeClr val="tx1"/>
                          </a:solidFill>
                          <a:latin typeface="Arial Narrow" panose="020B0606020202030204" pitchFamily="34" charset="0"/>
                        </a:rPr>
                        <a:t> </a:t>
                      </a:r>
                      <a:r>
                        <a:rPr lang="fr-FR" sz="1000" dirty="0" smtClean="0">
                          <a:solidFill>
                            <a:schemeClr val="tx1"/>
                          </a:solidFill>
                          <a:latin typeface="Arial Narrow" panose="020B0606020202030204" pitchFamily="34" charset="0"/>
                        </a:rPr>
                        <a:t>501</a:t>
                      </a:r>
                      <a:endParaRPr lang="fr-FR" sz="100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extLst>
                  <a:ext uri="{0D108BD9-81ED-4DB2-BD59-A6C34878D82A}">
                    <a16:rowId xmlns:a16="http://schemas.microsoft.com/office/drawing/2014/main" val="721760184"/>
                  </a:ext>
                </a:extLst>
              </a:tr>
              <a:tr h="572378">
                <a:tc>
                  <a:txBody>
                    <a:bodyPr/>
                    <a:lstStyle/>
                    <a:p>
                      <a:pPr algn="ctr"/>
                      <a:r>
                        <a:rPr lang="fr-FR" sz="1000" dirty="0" err="1" smtClean="0">
                          <a:latin typeface="Arial Narrow" panose="020B0606020202030204" pitchFamily="34" charset="0"/>
                        </a:rPr>
                        <a:t>Miercoles</a:t>
                      </a:r>
                      <a:r>
                        <a:rPr lang="fr-FR" sz="1000" baseline="0" dirty="0" smtClean="0">
                          <a:latin typeface="Arial Narrow" panose="020B0606020202030204" pitchFamily="34" charset="0"/>
                        </a:rPr>
                        <a:t> 8</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algn="ctr"/>
                      <a:r>
                        <a:rPr lang="es-ES" sz="1000" b="1" kern="1200" dirty="0" smtClean="0">
                          <a:solidFill>
                            <a:schemeClr val="tx1"/>
                          </a:solidFill>
                          <a:effectLst/>
                          <a:latin typeface="+mn-lt"/>
                          <a:ea typeface="+mn-ea"/>
                          <a:cs typeface="+mn-cs"/>
                        </a:rPr>
                        <a:t>Educación y Formación en la Sociedad Italiana</a:t>
                      </a:r>
                      <a:endParaRPr lang="fr-FR" sz="1000" kern="1200" dirty="0">
                        <a:solidFill>
                          <a:schemeClr val="tx1"/>
                        </a:solidFill>
                        <a:effectLst/>
                        <a:latin typeface="+mn-lt"/>
                        <a:ea typeface="+mn-ea"/>
                        <a:cs typeface="+mn-cs"/>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algn="ctr"/>
                      <a:r>
                        <a:rPr lang="fr-FR" sz="1000" kern="1200" dirty="0" smtClean="0">
                          <a:solidFill>
                            <a:schemeClr val="tx1"/>
                          </a:solidFill>
                          <a:latin typeface="Arial Narrow" panose="020B0606020202030204" pitchFamily="34" charset="0"/>
                          <a:ea typeface="+mn-ea"/>
                          <a:cs typeface="+mn-cs"/>
                        </a:rPr>
                        <a:t>Ivana </a:t>
                      </a:r>
                      <a:r>
                        <a:rPr lang="fr-FR" sz="1000" kern="1200" dirty="0" err="1" smtClean="0">
                          <a:solidFill>
                            <a:schemeClr val="tx1"/>
                          </a:solidFill>
                          <a:latin typeface="Arial Narrow" panose="020B0606020202030204" pitchFamily="34" charset="0"/>
                          <a:ea typeface="+mn-ea"/>
                          <a:cs typeface="+mn-cs"/>
                        </a:rPr>
                        <a:t>Padoan</a:t>
                      </a:r>
                      <a:endParaRPr lang="fr-FR" sz="1000" dirty="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es-ES" sz="2800" kern="1200" dirty="0" smtClean="0">
                          <a:solidFill>
                            <a:schemeClr val="tx1"/>
                          </a:solidFill>
                          <a:effectLst/>
                          <a:latin typeface="+mj-lt"/>
                          <a:ea typeface="+mn-ea"/>
                          <a:cs typeface="+mn-cs"/>
                        </a:rPr>
                        <a:t> </a:t>
                      </a:r>
                      <a:r>
                        <a:rPr lang="es-ES" sz="1000" kern="1200" dirty="0" smtClean="0">
                          <a:solidFill>
                            <a:schemeClr val="tx1"/>
                          </a:solidFill>
                          <a:effectLst/>
                          <a:latin typeface="+mj-lt"/>
                          <a:ea typeface="+mn-ea"/>
                          <a:cs typeface="+mn-cs"/>
                        </a:rPr>
                        <a:t>Aspectos conceptuales y metodológicos relacionados con la comprensión de la dimensión intercultural y relacional.</a:t>
                      </a:r>
                      <a:r>
                        <a:rPr lang="es-ES" sz="1000" kern="1200" baseline="0" dirty="0" smtClean="0">
                          <a:solidFill>
                            <a:schemeClr val="tx1"/>
                          </a:solidFill>
                          <a:effectLst/>
                          <a:latin typeface="+mj-lt"/>
                          <a:ea typeface="+mn-ea"/>
                          <a:cs typeface="+mn-cs"/>
                        </a:rPr>
                        <a:t> A</a:t>
                      </a:r>
                      <a:r>
                        <a:rPr lang="es-ES" sz="1000" kern="1200" dirty="0" smtClean="0">
                          <a:solidFill>
                            <a:schemeClr val="tx1"/>
                          </a:solidFill>
                          <a:effectLst/>
                          <a:latin typeface="+mj-lt"/>
                          <a:ea typeface="+mn-ea"/>
                          <a:cs typeface="+mn-cs"/>
                        </a:rPr>
                        <a:t>spectos institucionales, profesionales y sociales asociados con las características de la formación escolar y las de la formación de adultos</a:t>
                      </a:r>
                      <a:endParaRPr lang="fr-FR" sz="1000" kern="1200" dirty="0">
                        <a:solidFill>
                          <a:schemeClr val="tx1"/>
                        </a:solidFill>
                        <a:effectLst/>
                        <a:latin typeface="+mj-lt"/>
                        <a:ea typeface="+mn-ea"/>
                        <a:cs typeface="+mn-cs"/>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algn="ctr"/>
                      <a:r>
                        <a:rPr lang="fr-FR" sz="1000" dirty="0" smtClean="0">
                          <a:solidFill>
                            <a:schemeClr val="tx1"/>
                          </a:solidFill>
                          <a:latin typeface="Arial Narrow" panose="020B0606020202030204" pitchFamily="34" charset="0"/>
                        </a:rPr>
                        <a:t>501</a:t>
                      </a:r>
                      <a:endParaRPr lang="fr-FR" sz="100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4009550919"/>
                  </a:ext>
                </a:extLst>
              </a:tr>
              <a:tr h="497241">
                <a:tc>
                  <a:txBody>
                    <a:bodyPr/>
                    <a:lstStyle/>
                    <a:p>
                      <a:pPr algn="ctr"/>
                      <a:r>
                        <a:rPr lang="fr-FR" sz="1000" dirty="0" err="1" smtClean="0">
                          <a:latin typeface="Arial Narrow" panose="020B0606020202030204" pitchFamily="34" charset="0"/>
                        </a:rPr>
                        <a:t>Jueves</a:t>
                      </a:r>
                      <a:r>
                        <a:rPr lang="fr-FR" sz="1000" baseline="0" dirty="0" smtClean="0">
                          <a:latin typeface="Arial Narrow" panose="020B0606020202030204" pitchFamily="34" charset="0"/>
                        </a:rPr>
                        <a:t> 9</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es-ES" sz="1000" b="1" kern="1200" dirty="0" smtClean="0">
                          <a:solidFill>
                            <a:schemeClr val="tx1"/>
                          </a:solidFill>
                          <a:effectLst/>
                          <a:latin typeface="+mn-lt"/>
                          <a:ea typeface="+mn-ea"/>
                          <a:cs typeface="+mn-cs"/>
                        </a:rPr>
                        <a:t>Las políticas públicas de educación en Portugal y la educación de adultos: un análisis crítico</a:t>
                      </a:r>
                      <a:endParaRPr lang="fr-FR" sz="1000" kern="1200" dirty="0" smtClean="0">
                        <a:solidFill>
                          <a:schemeClr val="tx1"/>
                        </a:solidFill>
                        <a:effectLst/>
                        <a:latin typeface="+mn-lt"/>
                        <a:ea typeface="+mn-ea"/>
                        <a:cs typeface="+mn-cs"/>
                      </a:endParaRPr>
                    </a:p>
                    <a:p>
                      <a:pPr algn="ctr"/>
                      <a:endParaRPr lang="fr-FR" sz="1000" b="1" dirty="0">
                        <a:latin typeface="+mj-lt"/>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fr-FR" sz="1000" dirty="0" smtClean="0">
                          <a:latin typeface="Arial Narrow" panose="020B0606020202030204" pitchFamily="34" charset="0"/>
                        </a:rPr>
                        <a:t>Carmen</a:t>
                      </a:r>
                      <a:r>
                        <a:rPr lang="fr-FR" sz="1000" baseline="0" dirty="0" smtClean="0">
                          <a:latin typeface="Arial Narrow" panose="020B0606020202030204" pitchFamily="34" charset="0"/>
                        </a:rPr>
                        <a:t> </a:t>
                      </a:r>
                      <a:r>
                        <a:rPr lang="fr-FR" sz="1000" baseline="0" dirty="0" err="1" smtClean="0">
                          <a:latin typeface="Arial Narrow" panose="020B0606020202030204" pitchFamily="34" charset="0"/>
                        </a:rPr>
                        <a:t>Cavaco</a:t>
                      </a:r>
                      <a:endParaRPr lang="fr-FR" sz="1000" dirty="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endParaRPr lang="es-ES" sz="1000" kern="1200" dirty="0" smtClean="0">
                        <a:solidFill>
                          <a:schemeClr val="tx1"/>
                        </a:solidFill>
                        <a:effectLst/>
                        <a:latin typeface="+mj-lt"/>
                        <a:ea typeface="+mn-ea"/>
                        <a:cs typeface="+mn-cs"/>
                      </a:endParaRPr>
                    </a:p>
                    <a:p>
                      <a:pPr marL="0" marR="0" lvl="0" indent="0" algn="ctr" defTabSz="1433962" rtl="0" eaLnBrk="1" fontAlgn="auto" latinLnBrk="0" hangingPunct="1">
                        <a:lnSpc>
                          <a:spcPct val="100000"/>
                        </a:lnSpc>
                        <a:spcBef>
                          <a:spcPts val="0"/>
                        </a:spcBef>
                        <a:spcAft>
                          <a:spcPts val="0"/>
                        </a:spcAft>
                        <a:buClrTx/>
                        <a:buSzTx/>
                        <a:buFontTx/>
                        <a:buNone/>
                        <a:tabLst/>
                        <a:defRPr/>
                      </a:pPr>
                      <a:r>
                        <a:rPr lang="es-ES" sz="1000" kern="1200" dirty="0" smtClean="0">
                          <a:solidFill>
                            <a:schemeClr val="tx1"/>
                          </a:solidFill>
                          <a:effectLst/>
                          <a:latin typeface="+mj-lt"/>
                          <a:ea typeface="+mn-ea"/>
                          <a:cs typeface="+mn-cs"/>
                        </a:rPr>
                        <a:t>Políticas públicas de educación en Portugal, a partir de un análisis crítico de la influencia de la perspectiva del aprendizaje a lo largo de la vida, y marco teórico de la educación de adultos, la educación experiencial y el enfoque biográfico </a:t>
                      </a:r>
                      <a:endParaRPr lang="fr-FR" sz="1000" kern="1200" dirty="0" smtClean="0">
                        <a:solidFill>
                          <a:schemeClr val="tx1"/>
                        </a:solidFill>
                        <a:effectLst/>
                        <a:latin typeface="+mj-lt"/>
                        <a:ea typeface="+mn-ea"/>
                        <a:cs typeface="+mn-cs"/>
                      </a:endParaRPr>
                    </a:p>
                    <a:p>
                      <a:pPr algn="ctr"/>
                      <a:endParaRPr lang="fr-FR" sz="1000" dirty="0">
                        <a:latin typeface="+mj-lt"/>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fr-FR" sz="1000" baseline="0" dirty="0" smtClean="0">
                          <a:solidFill>
                            <a:schemeClr val="tx1"/>
                          </a:solidFill>
                          <a:latin typeface="Arial Narrow" panose="020B0606020202030204" pitchFamily="34" charset="0"/>
                        </a:rPr>
                        <a:t>501</a:t>
                      </a:r>
                      <a:endParaRPr lang="fr-FR" sz="100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extLst>
                  <a:ext uri="{0D108BD9-81ED-4DB2-BD59-A6C34878D82A}">
                    <a16:rowId xmlns:a16="http://schemas.microsoft.com/office/drawing/2014/main" val="4066948214"/>
                  </a:ext>
                </a:extLst>
              </a:tr>
              <a:tr h="514643">
                <a:tc>
                  <a:txBody>
                    <a:bodyPr/>
                    <a:lstStyle/>
                    <a:p>
                      <a:pPr algn="ctr"/>
                      <a:r>
                        <a:rPr lang="fr-FR" sz="1000" dirty="0" err="1" smtClean="0">
                          <a:latin typeface="Arial Narrow" panose="020B0606020202030204" pitchFamily="34" charset="0"/>
                        </a:rPr>
                        <a:t>Viernes</a:t>
                      </a:r>
                      <a:r>
                        <a:rPr lang="fr-FR" sz="1000" baseline="0" dirty="0" smtClean="0">
                          <a:latin typeface="Arial Narrow" panose="020B0606020202030204" pitchFamily="34" charset="0"/>
                        </a:rPr>
                        <a:t> 10</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algn="ctr"/>
                      <a:r>
                        <a:rPr lang="es-ES" sz="1000" b="1" kern="1200" dirty="0" smtClean="0">
                          <a:solidFill>
                            <a:schemeClr val="tx1"/>
                          </a:solidFill>
                          <a:effectLst/>
                          <a:latin typeface="+mn-lt"/>
                          <a:ea typeface="+mn-ea"/>
                          <a:cs typeface="+mn-cs"/>
                        </a:rPr>
                        <a:t>Educación y formación profesional en Irlanda y Europa: por un mundo en transformación</a:t>
                      </a:r>
                      <a:endParaRPr lang="fr-FR" sz="1000" kern="1200" dirty="0">
                        <a:solidFill>
                          <a:schemeClr val="tx1"/>
                        </a:solidFill>
                        <a:effectLst/>
                        <a:latin typeface="+mn-lt"/>
                        <a:ea typeface="+mn-ea"/>
                        <a:cs typeface="+mn-cs"/>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algn="ctr"/>
                      <a:r>
                        <a:rPr lang="fr-FR" sz="1000" dirty="0" err="1" smtClean="0">
                          <a:latin typeface="Arial Narrow" panose="020B0606020202030204" pitchFamily="34" charset="0"/>
                        </a:rPr>
                        <a:t>Cathal</a:t>
                      </a:r>
                      <a:r>
                        <a:rPr lang="fr-FR" sz="1000" dirty="0" smtClean="0">
                          <a:latin typeface="Arial Narrow" panose="020B0606020202030204" pitchFamily="34" charset="0"/>
                        </a:rPr>
                        <a:t> de </a:t>
                      </a:r>
                      <a:r>
                        <a:rPr lang="fr-FR" sz="1000" dirty="0" err="1" smtClean="0">
                          <a:latin typeface="Arial Narrow" panose="020B0606020202030204" pitchFamily="34" charset="0"/>
                        </a:rPr>
                        <a:t>Paor</a:t>
                      </a:r>
                      <a:endParaRPr lang="fr-FR" sz="1000" dirty="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es-ES" sz="1000" kern="1200" dirty="0" smtClean="0">
                          <a:solidFill>
                            <a:schemeClr val="tx1"/>
                          </a:solidFill>
                          <a:effectLst/>
                          <a:latin typeface="+mj-lt"/>
                          <a:ea typeface="+mn-ea"/>
                          <a:cs typeface="+mn-cs"/>
                        </a:rPr>
                        <a:t>Visión general de la educación y formación profesional en Irlanda y Europa, tanto la formación profesional para jóvenes alumnos en las escuelas como la formación profesional para adultos en empresas</a:t>
                      </a:r>
                      <a:endParaRPr lang="fr-FR" sz="1000" dirty="0">
                        <a:latin typeface="+mj-lt"/>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marL="0" marR="0" indent="0" algn="ctr" defTabSz="1433962" rtl="0" eaLnBrk="1" fontAlgn="auto" latinLnBrk="0" hangingPunct="1">
                        <a:lnSpc>
                          <a:spcPct val="100000"/>
                        </a:lnSpc>
                        <a:spcBef>
                          <a:spcPts val="0"/>
                        </a:spcBef>
                        <a:spcAft>
                          <a:spcPts val="0"/>
                        </a:spcAft>
                        <a:buClrTx/>
                        <a:buSzTx/>
                        <a:buFontTx/>
                        <a:buNone/>
                        <a:tabLst/>
                        <a:defRPr/>
                      </a:pPr>
                      <a:r>
                        <a:rPr lang="fr-FR" sz="1000" b="0" dirty="0" smtClean="0">
                          <a:solidFill>
                            <a:schemeClr val="tx1"/>
                          </a:solidFill>
                          <a:latin typeface="Arial Narrow" panose="020B0606020202030204" pitchFamily="34" charset="0"/>
                        </a:rPr>
                        <a:t>501</a:t>
                      </a:r>
                      <a:endParaRPr lang="fr-FR" sz="1000" b="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601038525"/>
                  </a:ext>
                </a:extLst>
              </a:tr>
              <a:tr h="241001">
                <a:tc gridSpan="5">
                  <a:txBody>
                    <a:bodyPr/>
                    <a:lstStyle/>
                    <a:p>
                      <a:r>
                        <a:rPr lang="fr-FR" sz="1000" b="1" dirty="0">
                          <a:solidFill>
                            <a:srgbClr val="FF0000"/>
                          </a:solidFill>
                          <a:latin typeface="+mj-lt"/>
                        </a:rPr>
                        <a:t>           Module 3: </a:t>
                      </a:r>
                      <a:r>
                        <a:rPr lang="es-CL" sz="1000" b="1" dirty="0">
                          <a:solidFill>
                            <a:srgbClr val="FF0000"/>
                          </a:solidFill>
                          <a:latin typeface="+mj-lt"/>
                        </a:rPr>
                        <a:t>Políticas </a:t>
                      </a:r>
                      <a:r>
                        <a:rPr lang="es-CL" sz="1000" b="1" dirty="0" smtClean="0">
                          <a:solidFill>
                            <a:srgbClr val="FF0000"/>
                          </a:solidFill>
                          <a:latin typeface="+mj-lt"/>
                        </a:rPr>
                        <a:t>sociales</a:t>
                      </a:r>
                      <a:r>
                        <a:rPr lang="es-CL" sz="1000" b="1" baseline="0" dirty="0" smtClean="0">
                          <a:solidFill>
                            <a:srgbClr val="FF0000"/>
                          </a:solidFill>
                          <a:latin typeface="+mj-lt"/>
                        </a:rPr>
                        <a:t> de inserción y de formación -  Políticas </a:t>
                      </a:r>
                      <a:r>
                        <a:rPr lang="es-CL" sz="1000" b="1" dirty="0" smtClean="0">
                          <a:solidFill>
                            <a:srgbClr val="FF0000"/>
                          </a:solidFill>
                          <a:latin typeface="+mj-lt"/>
                        </a:rPr>
                        <a:t>europeas </a:t>
                      </a:r>
                      <a:r>
                        <a:rPr lang="fr-FR" sz="1000" b="1" dirty="0">
                          <a:solidFill>
                            <a:srgbClr val="FF0000"/>
                          </a:solidFill>
                          <a:latin typeface="+mj-lt"/>
                        </a:rPr>
                        <a:t>y de </a:t>
                      </a:r>
                      <a:r>
                        <a:rPr lang="es-HN" sz="1000" b="1" dirty="0">
                          <a:solidFill>
                            <a:srgbClr val="FF0000"/>
                          </a:solidFill>
                          <a:latin typeface="+mj-lt"/>
                        </a:rPr>
                        <a:t>desarrollo</a:t>
                      </a:r>
                      <a:r>
                        <a:rPr lang="fr-FR" sz="1000" b="1" dirty="0">
                          <a:solidFill>
                            <a:srgbClr val="FF0000"/>
                          </a:solidFill>
                          <a:latin typeface="+mj-lt"/>
                        </a:rPr>
                        <a:t> </a:t>
                      </a:r>
                      <a:r>
                        <a:rPr lang="es-CL" sz="1000" b="1" noProof="0" dirty="0">
                          <a:solidFill>
                            <a:srgbClr val="FF0000"/>
                          </a:solidFill>
                          <a:latin typeface="+mj-lt"/>
                        </a:rPr>
                        <a:t>sostenible</a:t>
                      </a:r>
                      <a:r>
                        <a:rPr lang="fr-FR" sz="1000" b="1" dirty="0">
                          <a:solidFill>
                            <a:srgbClr val="FF0000"/>
                          </a:solidFill>
                          <a:latin typeface="+mj-lt"/>
                        </a:rPr>
                        <a:t> </a:t>
                      </a:r>
                      <a:r>
                        <a:rPr lang="fr-FR" sz="1000" b="1" dirty="0" smtClean="0">
                          <a:solidFill>
                            <a:srgbClr val="FF0000"/>
                          </a:solidFill>
                          <a:latin typeface="+mj-lt"/>
                        </a:rPr>
                        <a:t>( </a:t>
                      </a:r>
                      <a:r>
                        <a:rPr lang="fr-FR" sz="1000" b="1" dirty="0">
                          <a:solidFill>
                            <a:srgbClr val="FF0000"/>
                          </a:solidFill>
                          <a:latin typeface="+mj-lt"/>
                        </a:rPr>
                        <a:t>C</a:t>
                      </a:r>
                      <a:r>
                        <a:rPr lang="x-none" sz="1000" b="1" dirty="0" smtClean="0">
                          <a:solidFill>
                            <a:srgbClr val="FF0000"/>
                          </a:solidFill>
                          <a:latin typeface="+mj-lt"/>
                        </a:rPr>
                        <a:t>oordinador pedagógico</a:t>
                      </a:r>
                      <a:r>
                        <a:rPr lang="fr-FR" sz="1000" b="1" dirty="0" smtClean="0">
                          <a:solidFill>
                            <a:srgbClr val="FF0000"/>
                          </a:solidFill>
                          <a:latin typeface="+mj-lt"/>
                        </a:rPr>
                        <a:t> </a:t>
                      </a:r>
                      <a:r>
                        <a:rPr lang="x-none" sz="1000" b="1" dirty="0" smtClean="0">
                          <a:solidFill>
                            <a:srgbClr val="FF0000"/>
                          </a:solidFill>
                          <a:latin typeface="+mj-lt"/>
                        </a:rPr>
                        <a:t>: </a:t>
                      </a:r>
                      <a:r>
                        <a:rPr lang="x-none" sz="1000" b="1" dirty="0">
                          <a:solidFill>
                            <a:srgbClr val="FF0000"/>
                          </a:solidFill>
                          <a:latin typeface="+mj-lt"/>
                        </a:rPr>
                        <a:t>Boujemaa ALLALI)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521065910"/>
                  </a:ext>
                </a:extLst>
              </a:tr>
              <a:tr h="542253">
                <a:tc>
                  <a:txBody>
                    <a:bodyPr/>
                    <a:lstStyle/>
                    <a:p>
                      <a:pPr algn="ctr"/>
                      <a:r>
                        <a:rPr lang="fr-FR" sz="1000" dirty="0" smtClean="0">
                          <a:latin typeface="Arial Narrow" panose="020B0606020202030204" pitchFamily="34" charset="0"/>
                        </a:rPr>
                        <a:t>Lunes 13</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es-ES" sz="1000" b="1" kern="1200" dirty="0" smtClean="0">
                          <a:solidFill>
                            <a:schemeClr val="tx1"/>
                          </a:solidFill>
                          <a:effectLst/>
                          <a:latin typeface="+mj-lt"/>
                          <a:ea typeface="+mn-ea"/>
                          <a:cs typeface="+mn-cs"/>
                        </a:rPr>
                        <a:t>Del “hacer uno mismo” al “hacer </a:t>
                      </a:r>
                      <a:r>
                        <a:rPr lang="es-ES" sz="1000" b="1" kern="1200" dirty="0" err="1" smtClean="0">
                          <a:solidFill>
                            <a:schemeClr val="tx1"/>
                          </a:solidFill>
                          <a:effectLst/>
                          <a:latin typeface="+mj-lt"/>
                          <a:ea typeface="+mn-ea"/>
                          <a:cs typeface="+mn-cs"/>
                        </a:rPr>
                        <a:t>hacer</a:t>
                      </a:r>
                      <a:r>
                        <a:rPr lang="es-ES" sz="1000" b="1" kern="1200" dirty="0" smtClean="0">
                          <a:solidFill>
                            <a:schemeClr val="tx1"/>
                          </a:solidFill>
                          <a:effectLst/>
                          <a:latin typeface="+mj-lt"/>
                          <a:ea typeface="+mn-ea"/>
                          <a:cs typeface="+mn-cs"/>
                        </a:rPr>
                        <a:t>” : las evoluciones históricas del régimen de reproducción francés</a:t>
                      </a:r>
                      <a:endParaRPr lang="fr-FR" sz="1000" kern="1200" dirty="0">
                        <a:solidFill>
                          <a:schemeClr val="tx1"/>
                        </a:solidFill>
                        <a:effectLst/>
                        <a:latin typeface="+mj-lt"/>
                        <a:ea typeface="+mn-ea"/>
                        <a:cs typeface="+mn-cs"/>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es-ES" sz="1000" kern="1200" dirty="0" smtClean="0">
                          <a:solidFill>
                            <a:schemeClr val="tx1"/>
                          </a:solidFill>
                          <a:effectLst/>
                          <a:latin typeface="+mn-lt"/>
                          <a:ea typeface="+mn-ea"/>
                          <a:cs typeface="+mn-cs"/>
                        </a:rPr>
                        <a:t>Sebastián Pizarro Erazo</a:t>
                      </a:r>
                      <a:endParaRPr lang="fr-FR" sz="1000" kern="1200" dirty="0">
                        <a:solidFill>
                          <a:schemeClr val="tx1"/>
                        </a:solidFill>
                        <a:effectLst/>
                        <a:latin typeface="+mn-lt"/>
                        <a:ea typeface="+mn-ea"/>
                        <a:cs typeface="+mn-cs"/>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es-ES" sz="1000" kern="1200" dirty="0" smtClean="0">
                          <a:solidFill>
                            <a:schemeClr val="tx1"/>
                          </a:solidFill>
                          <a:effectLst/>
                          <a:latin typeface="+mj-lt"/>
                          <a:ea typeface="+mn-ea"/>
                          <a:cs typeface="+mn-cs"/>
                        </a:rPr>
                        <a:t>Las prácticas de gestión de las actividades de mantenimiento de la vida humana (tareas de limpieza, cuidado directo de los demás, alimentación, etc.) como un "régimen" en sí mismo. Se abordarán entonces los marcos de organización de las prácticas de gestión de las llamadas actividades de “cuidados” o “reproductivas” en sus dinámicas históricas</a:t>
                      </a:r>
                      <a:endParaRPr lang="fr-FR" sz="100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fr-FR" sz="1000" dirty="0" smtClean="0">
                          <a:solidFill>
                            <a:schemeClr val="tx1"/>
                          </a:solidFill>
                          <a:latin typeface="Arial Narrow" panose="020B0606020202030204" pitchFamily="34" charset="0"/>
                        </a:rPr>
                        <a:t>501</a:t>
                      </a:r>
                      <a:endParaRPr lang="fr-FR" sz="1000" dirty="0">
                        <a:solidFill>
                          <a:schemeClr val="tx1"/>
                        </a:solidFill>
                        <a:latin typeface="Arial Narrow" panose="020B0606020202030204" pitchFamily="34" charset="0"/>
                      </a:endParaRPr>
                    </a:p>
                    <a:p>
                      <a:pPr algn="ctr"/>
                      <a:endParaRPr lang="fr-FR" sz="100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extLst>
                  <a:ext uri="{0D108BD9-81ED-4DB2-BD59-A6C34878D82A}">
                    <a16:rowId xmlns:a16="http://schemas.microsoft.com/office/drawing/2014/main" val="3712187367"/>
                  </a:ext>
                </a:extLst>
              </a:tr>
              <a:tr h="596742">
                <a:tc>
                  <a:txBody>
                    <a:bodyPr/>
                    <a:lstStyle/>
                    <a:p>
                      <a:pPr algn="ctr"/>
                      <a:r>
                        <a:rPr lang="fr-FR" sz="1000" dirty="0" smtClean="0">
                          <a:latin typeface="Arial Narrow" panose="020B0606020202030204" pitchFamily="34" charset="0"/>
                        </a:rPr>
                        <a:t>Martes 14</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es-ES" sz="1000" b="1" kern="1200" dirty="0" smtClean="0">
                          <a:solidFill>
                            <a:schemeClr val="tx1"/>
                          </a:solidFill>
                          <a:effectLst/>
                          <a:latin typeface="+mj-lt"/>
                          <a:ea typeface="+mn-ea"/>
                          <a:cs typeface="+mn-cs"/>
                        </a:rPr>
                        <a:t>El régimen de reproducción de la sociedad francesa contemporánea bajo la prueba del principio de igualdad: las familias y las políticas de incentivos </a:t>
                      </a:r>
                      <a:r>
                        <a:rPr lang="es-ES" sz="1000" b="1" kern="1200" dirty="0" err="1" smtClean="0">
                          <a:solidFill>
                            <a:schemeClr val="tx1"/>
                          </a:solidFill>
                          <a:effectLst/>
                          <a:latin typeface="+mj-lt"/>
                          <a:ea typeface="+mn-ea"/>
                          <a:cs typeface="+mn-cs"/>
                        </a:rPr>
                        <a:t>sociofiscales</a:t>
                      </a:r>
                      <a:r>
                        <a:rPr lang="es-ES" sz="1000" b="1" kern="1200" dirty="0" smtClean="0">
                          <a:solidFill>
                            <a:schemeClr val="tx1"/>
                          </a:solidFill>
                          <a:effectLst/>
                          <a:latin typeface="+mj-lt"/>
                          <a:ea typeface="+mn-ea"/>
                          <a:cs typeface="+mn-cs"/>
                        </a:rPr>
                        <a:t> para el empleo familiar</a:t>
                      </a:r>
                      <a:endParaRPr lang="fr-FR" sz="100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endParaRPr lang="fr-FR" sz="1000" dirty="0" smtClean="0">
                        <a:latin typeface="Arial Narrow" panose="020B0606020202030204" pitchFamily="34" charset="0"/>
                      </a:endParaRPr>
                    </a:p>
                    <a:p>
                      <a:pPr algn="ctr"/>
                      <a:r>
                        <a:rPr lang="es-ES" sz="1000" kern="1200" dirty="0" smtClean="0">
                          <a:solidFill>
                            <a:schemeClr val="tx1"/>
                          </a:solidFill>
                          <a:effectLst/>
                          <a:latin typeface="+mn-lt"/>
                          <a:ea typeface="+mn-ea"/>
                          <a:cs typeface="+mn-cs"/>
                        </a:rPr>
                        <a:t>Sebastián Pizarro Erazo</a:t>
                      </a:r>
                      <a:endParaRPr lang="fr-FR" sz="1000" kern="1200" dirty="0" smtClean="0">
                        <a:solidFill>
                          <a:schemeClr val="tx1"/>
                        </a:solidFill>
                        <a:effectLst/>
                        <a:latin typeface="+mn-lt"/>
                        <a:ea typeface="+mn-ea"/>
                        <a:cs typeface="+mn-cs"/>
                      </a:endParaRPr>
                    </a:p>
                    <a:p>
                      <a:pPr algn="ctr"/>
                      <a:r>
                        <a:rPr lang="fr-FR" sz="1000" kern="1200" dirty="0">
                          <a:solidFill>
                            <a:schemeClr val="tx1"/>
                          </a:solidFill>
                          <a:latin typeface="Arial Narrow" panose="020B0606020202030204" pitchFamily="34" charset="0"/>
                          <a:ea typeface="+mn-ea"/>
                          <a:cs typeface="+mn-cs"/>
                        </a:rPr>
                        <a:t/>
                      </a:r>
                      <a:br>
                        <a:rPr lang="fr-FR" sz="1000" kern="1200" dirty="0">
                          <a:solidFill>
                            <a:schemeClr val="tx1"/>
                          </a:solidFill>
                          <a:latin typeface="Arial Narrow" panose="020B0606020202030204" pitchFamily="34" charset="0"/>
                          <a:ea typeface="+mn-ea"/>
                          <a:cs typeface="+mn-cs"/>
                        </a:rPr>
                      </a:b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es-ES" sz="1000" kern="1200" dirty="0" smtClean="0">
                          <a:solidFill>
                            <a:schemeClr val="tx1"/>
                          </a:solidFill>
                          <a:effectLst/>
                          <a:latin typeface="+mj-lt"/>
                          <a:ea typeface="+mn-ea"/>
                          <a:cs typeface="+mn-cs"/>
                        </a:rPr>
                        <a:t>El régimen de reproducción de la sociedad francesa contemporánea. Partiendo de la hipótesis de que su modo de organización sigue basándose en el marco de referencia de las </a:t>
                      </a:r>
                      <a:r>
                        <a:rPr lang="es-ES" sz="1000" i="1" kern="1200" dirty="0" smtClean="0">
                          <a:solidFill>
                            <a:schemeClr val="tx1"/>
                          </a:solidFill>
                          <a:effectLst/>
                          <a:latin typeface="+mj-lt"/>
                          <a:ea typeface="+mn-ea"/>
                          <a:cs typeface="+mn-cs"/>
                        </a:rPr>
                        <a:t>sociedades salariales de primera modernidad</a:t>
                      </a:r>
                      <a:r>
                        <a:rPr lang="es-ES" sz="1000" kern="1200" dirty="0" smtClean="0">
                          <a:solidFill>
                            <a:schemeClr val="tx1"/>
                          </a:solidFill>
                          <a:effectLst/>
                          <a:latin typeface="+mj-lt"/>
                          <a:ea typeface="+mn-ea"/>
                          <a:cs typeface="+mn-cs"/>
                        </a:rPr>
                        <a:t>, que se funda en la división </a:t>
                      </a:r>
                      <a:r>
                        <a:rPr lang="es-ES" sz="1000" kern="1200" dirty="0" err="1" smtClean="0">
                          <a:solidFill>
                            <a:schemeClr val="tx1"/>
                          </a:solidFill>
                          <a:effectLst/>
                          <a:latin typeface="+mj-lt"/>
                          <a:ea typeface="+mn-ea"/>
                          <a:cs typeface="+mn-cs"/>
                        </a:rPr>
                        <a:t>sociosexual</a:t>
                      </a:r>
                      <a:r>
                        <a:rPr lang="es-ES" sz="1000" kern="1200" dirty="0" smtClean="0">
                          <a:solidFill>
                            <a:schemeClr val="tx1"/>
                          </a:solidFill>
                          <a:effectLst/>
                          <a:latin typeface="+mj-lt"/>
                          <a:ea typeface="+mn-ea"/>
                          <a:cs typeface="+mn-cs"/>
                        </a:rPr>
                        <a:t> del trabajo (productivo y reproductivo) y niega las dimensiones desiguales de las relaciones sociales</a:t>
                      </a:r>
                      <a:endParaRPr lang="fr-FR" sz="100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marL="0" marR="0" indent="0" algn="ctr" defTabSz="1433962" rtl="0" eaLnBrk="1" fontAlgn="auto" latinLnBrk="0" hangingPunct="1">
                        <a:lnSpc>
                          <a:spcPct val="100000"/>
                        </a:lnSpc>
                        <a:spcBef>
                          <a:spcPts val="0"/>
                        </a:spcBef>
                        <a:spcAft>
                          <a:spcPts val="0"/>
                        </a:spcAft>
                        <a:buClrTx/>
                        <a:buSzTx/>
                        <a:buFontTx/>
                        <a:buNone/>
                        <a:tabLst/>
                        <a:defRPr/>
                      </a:pPr>
                      <a:r>
                        <a:rPr lang="fr-FR" sz="1000" dirty="0" smtClean="0">
                          <a:solidFill>
                            <a:schemeClr val="tx1"/>
                          </a:solidFill>
                          <a:latin typeface="Arial Narrow" panose="020B0606020202030204" pitchFamily="34" charset="0"/>
                        </a:rPr>
                        <a:t>501</a:t>
                      </a:r>
                      <a:endParaRPr lang="fr-FR" sz="100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extLst>
                  <a:ext uri="{0D108BD9-81ED-4DB2-BD59-A6C34878D82A}">
                    <a16:rowId xmlns:a16="http://schemas.microsoft.com/office/drawing/2014/main" val="833415398"/>
                  </a:ext>
                </a:extLst>
              </a:tr>
              <a:tr h="662754">
                <a:tc>
                  <a:txBody>
                    <a:bodyPr/>
                    <a:lstStyle/>
                    <a:p>
                      <a:pPr algn="ctr"/>
                      <a:r>
                        <a:rPr lang="fr-FR" sz="1000" dirty="0" err="1" smtClean="0">
                          <a:latin typeface="Arial Narrow" panose="020B0606020202030204" pitchFamily="34" charset="0"/>
                        </a:rPr>
                        <a:t>Miercoles</a:t>
                      </a:r>
                      <a:r>
                        <a:rPr lang="fr-FR" sz="1000" dirty="0" smtClean="0">
                          <a:latin typeface="Arial Narrow" panose="020B0606020202030204" pitchFamily="34" charset="0"/>
                        </a:rPr>
                        <a:t> 15</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algn="ctr"/>
                      <a:r>
                        <a:rPr lang="es-ES" sz="1000" b="1" kern="1200" dirty="0" smtClean="0">
                          <a:solidFill>
                            <a:schemeClr val="tx1"/>
                          </a:solidFill>
                          <a:effectLst/>
                          <a:latin typeface="+mj-lt"/>
                          <a:ea typeface="+mn-ea"/>
                          <a:cs typeface="+mn-cs"/>
                        </a:rPr>
                        <a:t>Enfoques sociopolíticos y geopolíticos para actuar en torno a cuestiones ambientales</a:t>
                      </a:r>
                      <a:endParaRPr lang="fr-FR" sz="1000" kern="1200" dirty="0">
                        <a:solidFill>
                          <a:schemeClr val="tx1"/>
                        </a:solidFill>
                        <a:effectLst/>
                        <a:latin typeface="+mj-lt"/>
                        <a:ea typeface="+mn-ea"/>
                        <a:cs typeface="+mn-cs"/>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algn="ctr"/>
                      <a:r>
                        <a:rPr lang="fr-FR" sz="1000" dirty="0" err="1" smtClean="0">
                          <a:latin typeface="Arial Narrow" panose="020B0606020202030204" pitchFamily="34" charset="0"/>
                          <a:ea typeface="Calibri"/>
                          <a:cs typeface="Times New Roman"/>
                        </a:rPr>
                        <a:t>Boujemaa</a:t>
                      </a:r>
                      <a:r>
                        <a:rPr lang="fr-FR" sz="1000" dirty="0" smtClean="0">
                          <a:latin typeface="Arial Narrow" panose="020B0606020202030204" pitchFamily="34" charset="0"/>
                          <a:ea typeface="Calibri"/>
                          <a:cs typeface="Times New Roman"/>
                        </a:rPr>
                        <a:t> </a:t>
                      </a:r>
                      <a:r>
                        <a:rPr lang="fr-FR" sz="1000" dirty="0" err="1" smtClean="0">
                          <a:latin typeface="Arial Narrow" panose="020B0606020202030204" pitchFamily="34" charset="0"/>
                          <a:ea typeface="Calibri"/>
                          <a:cs typeface="Times New Roman"/>
                        </a:rPr>
                        <a:t>Allali</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marL="0" marR="0" indent="0" algn="ctr" defTabSz="1433962" rtl="0" eaLnBrk="1" fontAlgn="auto" latinLnBrk="0" hangingPunct="1">
                        <a:lnSpc>
                          <a:spcPct val="100000"/>
                        </a:lnSpc>
                        <a:spcBef>
                          <a:spcPts val="0"/>
                        </a:spcBef>
                        <a:spcAft>
                          <a:spcPts val="0"/>
                        </a:spcAft>
                        <a:buClrTx/>
                        <a:buSzTx/>
                        <a:buFontTx/>
                        <a:buNone/>
                        <a:tabLst/>
                        <a:defRPr/>
                      </a:pPr>
                      <a:r>
                        <a:rPr lang="es-ES" sz="2800" kern="1200" dirty="0" smtClean="0">
                          <a:solidFill>
                            <a:schemeClr val="tx1"/>
                          </a:solidFill>
                          <a:effectLst/>
                          <a:latin typeface="+mj-lt"/>
                          <a:ea typeface="+mn-ea"/>
                          <a:cs typeface="+mn-cs"/>
                        </a:rPr>
                        <a:t> </a:t>
                      </a:r>
                      <a:r>
                        <a:rPr lang="es-ES" sz="1000" kern="1200" dirty="0" smtClean="0">
                          <a:solidFill>
                            <a:schemeClr val="tx1"/>
                          </a:solidFill>
                          <a:effectLst/>
                          <a:latin typeface="+mj-lt"/>
                          <a:ea typeface="+mn-ea"/>
                          <a:cs typeface="+mn-cs"/>
                        </a:rPr>
                        <a:t>¿Cuáles son las estrategias de los actores frente al desarrollo sostenible? ¿Cómo explicar los mecanismos de bloqueo sociopolítico frente a las políticas ambientales? ¿Cuáles son los problemas geopolíticos y los desafíos del acceso a los recursos naturales para la U. E.? </a:t>
                      </a:r>
                      <a:endParaRPr lang="fr-FR" sz="1000" dirty="0">
                        <a:latin typeface="+mj-lt"/>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marL="0" marR="0" indent="0" algn="ctr" defTabSz="1433962" rtl="0" eaLnBrk="1" fontAlgn="auto" latinLnBrk="0" hangingPunct="1">
                        <a:lnSpc>
                          <a:spcPct val="100000"/>
                        </a:lnSpc>
                        <a:spcBef>
                          <a:spcPts val="0"/>
                        </a:spcBef>
                        <a:spcAft>
                          <a:spcPts val="0"/>
                        </a:spcAft>
                        <a:buClrTx/>
                        <a:buSzTx/>
                        <a:buFontTx/>
                        <a:buNone/>
                        <a:tabLst/>
                        <a:defRPr/>
                      </a:pPr>
                      <a:r>
                        <a:rPr lang="fr-FR" sz="1000" dirty="0" smtClean="0">
                          <a:solidFill>
                            <a:schemeClr val="tx1"/>
                          </a:solidFill>
                          <a:latin typeface="Arial Narrow" panose="020B0606020202030204" pitchFamily="34" charset="0"/>
                        </a:rPr>
                        <a:t>501</a:t>
                      </a:r>
                      <a:endParaRPr lang="fr-FR" sz="100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1328095951"/>
                  </a:ext>
                </a:extLst>
              </a:tr>
              <a:tr h="692879">
                <a:tc>
                  <a:txBody>
                    <a:bodyPr/>
                    <a:lstStyle/>
                    <a:p>
                      <a:pPr algn="ctr"/>
                      <a:r>
                        <a:rPr lang="fr-FR" sz="1000" dirty="0" err="1" smtClean="0">
                          <a:latin typeface="Arial Narrow" panose="020B0606020202030204" pitchFamily="34" charset="0"/>
                        </a:rPr>
                        <a:t>Jueves</a:t>
                      </a:r>
                      <a:r>
                        <a:rPr lang="fr-FR" sz="1000" dirty="0" smtClean="0">
                          <a:latin typeface="Arial Narrow" panose="020B0606020202030204" pitchFamily="34" charset="0"/>
                        </a:rPr>
                        <a:t> 16</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es-ES" sz="1000" b="1" kern="1200" dirty="0" smtClean="0">
                          <a:solidFill>
                            <a:schemeClr val="tx1"/>
                          </a:solidFill>
                          <a:effectLst/>
                          <a:latin typeface="+mj-lt"/>
                          <a:ea typeface="+mn-ea"/>
                          <a:cs typeface="+mn-cs"/>
                        </a:rPr>
                        <a:t>Aprendiendo a cultivar, cultivando vínculos: el caso de los jardines compartidos parisinos</a:t>
                      </a:r>
                      <a:endParaRPr lang="fr-FR" sz="1000" kern="1200" dirty="0">
                        <a:solidFill>
                          <a:schemeClr val="tx1"/>
                        </a:solidFill>
                        <a:effectLst/>
                        <a:latin typeface="+mj-lt"/>
                        <a:ea typeface="+mn-ea"/>
                        <a:cs typeface="+mn-cs"/>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fr-FR" sz="1000" dirty="0" err="1" smtClean="0">
                          <a:latin typeface="Arial Narrow" panose="020B0606020202030204" pitchFamily="34" charset="0"/>
                          <a:ea typeface="Calibri"/>
                          <a:cs typeface="Times New Roman"/>
                        </a:rPr>
                        <a:t>Boujemaa</a:t>
                      </a:r>
                      <a:r>
                        <a:rPr lang="fr-FR" sz="1000" baseline="0" dirty="0" smtClean="0">
                          <a:latin typeface="Arial Narrow" panose="020B0606020202030204" pitchFamily="34" charset="0"/>
                          <a:ea typeface="Calibri"/>
                          <a:cs typeface="Times New Roman"/>
                        </a:rPr>
                        <a:t> </a:t>
                      </a:r>
                      <a:r>
                        <a:rPr lang="fr-FR" sz="1000" dirty="0" smtClean="0">
                          <a:latin typeface="Arial Narrow" panose="020B0606020202030204" pitchFamily="34" charset="0"/>
                          <a:ea typeface="Calibri"/>
                          <a:cs typeface="Times New Roman"/>
                        </a:rPr>
                        <a:t> </a:t>
                      </a:r>
                      <a:r>
                        <a:rPr lang="fr-FR" sz="1000" dirty="0" err="1" smtClean="0">
                          <a:latin typeface="Arial Narrow" panose="020B0606020202030204" pitchFamily="34" charset="0"/>
                          <a:ea typeface="Calibri"/>
                          <a:cs typeface="Times New Roman"/>
                        </a:rPr>
                        <a:t>Allali</a:t>
                      </a:r>
                      <a:r>
                        <a:rPr lang="fr-FR" sz="1000" dirty="0" smtClean="0">
                          <a:latin typeface="Arial Narrow" panose="020B0606020202030204" pitchFamily="34" charset="0"/>
                          <a:ea typeface="Calibri"/>
                          <a:cs typeface="Times New Roman"/>
                        </a:rPr>
                        <a:t> &amp; Amel </a:t>
                      </a:r>
                      <a:r>
                        <a:rPr lang="fr-FR" sz="1000" dirty="0" err="1" smtClean="0">
                          <a:latin typeface="Arial Narrow" panose="020B0606020202030204" pitchFamily="34" charset="0"/>
                          <a:ea typeface="Calibri"/>
                          <a:cs typeface="Times New Roman"/>
                        </a:rPr>
                        <a:t>Boterra</a:t>
                      </a:r>
                      <a:r>
                        <a:rPr lang="fr-FR" sz="1000" dirty="0" smtClean="0">
                          <a:latin typeface="Arial Narrow" panose="020B0606020202030204" pitchFamily="34" charset="0"/>
                          <a:ea typeface="Calibri"/>
                          <a:cs typeface="Times New Roman"/>
                        </a:rPr>
                        <a:t> </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es-ES" sz="1000" kern="1200" dirty="0" smtClean="0">
                          <a:solidFill>
                            <a:schemeClr val="tx1"/>
                          </a:solidFill>
                          <a:effectLst/>
                          <a:latin typeface="+mj-lt"/>
                          <a:ea typeface="+mn-ea"/>
                          <a:cs typeface="+mn-cs"/>
                        </a:rPr>
                        <a:t>Ancladas en la política municipal y apoyadas en la red nacional de jardines colectivos, estas asociaciones son impulsadas por un discurso que reivindica sus virtudes (ambientales, urbanísticas y sociales). Como parte de esta intervención, volveremos a la dimensión social de una actividad que produce relaciones de sociabilidad específicas; que constituyen espacios propicios para el aprendizaje y la sensibilización de acciones sostenibles</a:t>
                      </a:r>
                      <a:endParaRPr lang="fr-FR" sz="1000" kern="1200" dirty="0">
                        <a:solidFill>
                          <a:schemeClr val="tx1"/>
                        </a:solidFill>
                        <a:effectLst/>
                        <a:latin typeface="+mj-lt"/>
                        <a:ea typeface="+mn-ea"/>
                        <a:cs typeface="+mn-cs"/>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fr-FR" sz="1000" b="0" dirty="0" smtClean="0">
                          <a:solidFill>
                            <a:schemeClr val="tx1"/>
                          </a:solidFill>
                          <a:latin typeface="Arial Narrow" panose="020B0606020202030204" pitchFamily="34" charset="0"/>
                        </a:rPr>
                        <a:t>501</a:t>
                      </a:r>
                      <a:endParaRPr lang="fr-FR" sz="1000" b="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extLst>
                  <a:ext uri="{0D108BD9-81ED-4DB2-BD59-A6C34878D82A}">
                    <a16:rowId xmlns:a16="http://schemas.microsoft.com/office/drawing/2014/main" val="3705312295"/>
                  </a:ext>
                </a:extLst>
              </a:tr>
              <a:tr h="387480">
                <a:tc>
                  <a:txBody>
                    <a:bodyPr/>
                    <a:lstStyle/>
                    <a:p>
                      <a:pPr algn="ctr"/>
                      <a:r>
                        <a:rPr lang="fr-FR" sz="1000" dirty="0" err="1" smtClean="0">
                          <a:latin typeface="Arial Narrow" panose="020B0606020202030204" pitchFamily="34" charset="0"/>
                        </a:rPr>
                        <a:t>Viernes</a:t>
                      </a:r>
                      <a:r>
                        <a:rPr lang="fr-FR" sz="1000" dirty="0" smtClean="0">
                          <a:latin typeface="Arial Narrow" panose="020B0606020202030204" pitchFamily="34" charset="0"/>
                        </a:rPr>
                        <a:t> 17</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algn="ctr"/>
                      <a:r>
                        <a:rPr lang="es-ES" sz="1000" b="1" kern="1200" dirty="0" smtClean="0">
                          <a:solidFill>
                            <a:schemeClr val="tx1"/>
                          </a:solidFill>
                          <a:effectLst/>
                          <a:latin typeface="+mn-lt"/>
                          <a:ea typeface="+mn-ea"/>
                          <a:cs typeface="+mn-cs"/>
                        </a:rPr>
                        <a:t>Salida educativa a la Fundación </a:t>
                      </a:r>
                      <a:r>
                        <a:rPr lang="es-ES" sz="1000" b="1" i="1" kern="1200" dirty="0" err="1" smtClean="0">
                          <a:solidFill>
                            <a:schemeClr val="tx1"/>
                          </a:solidFill>
                          <a:effectLst/>
                          <a:latin typeface="+mn-lt"/>
                          <a:ea typeface="+mn-ea"/>
                          <a:cs typeface="+mn-cs"/>
                        </a:rPr>
                        <a:t>Good</a:t>
                      </a:r>
                      <a:r>
                        <a:rPr lang="es-ES" sz="1000" b="1" i="1" kern="1200" dirty="0" smtClean="0">
                          <a:solidFill>
                            <a:schemeClr val="tx1"/>
                          </a:solidFill>
                          <a:effectLst/>
                          <a:latin typeface="+mn-lt"/>
                          <a:ea typeface="+mn-ea"/>
                          <a:cs typeface="+mn-cs"/>
                        </a:rPr>
                        <a:t> </a:t>
                      </a:r>
                      <a:r>
                        <a:rPr lang="es-ES" sz="1000" b="1" i="1" kern="1200" dirty="0" err="1" smtClean="0">
                          <a:solidFill>
                            <a:schemeClr val="tx1"/>
                          </a:solidFill>
                          <a:effectLst/>
                          <a:latin typeface="+mn-lt"/>
                          <a:ea typeface="+mn-ea"/>
                          <a:cs typeface="+mn-cs"/>
                        </a:rPr>
                        <a:t>Planet</a:t>
                      </a:r>
                      <a:endParaRPr lang="fr-FR" sz="1000" kern="1200" dirty="0">
                        <a:solidFill>
                          <a:schemeClr val="tx1"/>
                        </a:solidFill>
                        <a:effectLst/>
                        <a:latin typeface="+mn-lt"/>
                        <a:ea typeface="+mn-ea"/>
                        <a:cs typeface="+mn-cs"/>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algn="ctr"/>
                      <a:r>
                        <a:rPr lang="fr-FR" sz="1000" dirty="0" err="1" smtClean="0">
                          <a:latin typeface="Arial Narrow" panose="020B0606020202030204" pitchFamily="34" charset="0"/>
                          <a:ea typeface="Calibri"/>
                          <a:cs typeface="Times New Roman"/>
                        </a:rPr>
                        <a:t>Boujemaa</a:t>
                      </a:r>
                      <a:r>
                        <a:rPr lang="fr-FR" sz="1000" dirty="0" smtClean="0">
                          <a:latin typeface="Arial Narrow" panose="020B0606020202030204" pitchFamily="34" charset="0"/>
                          <a:ea typeface="Calibri"/>
                          <a:cs typeface="Times New Roman"/>
                        </a:rPr>
                        <a:t> </a:t>
                      </a:r>
                      <a:r>
                        <a:rPr lang="fr-FR" sz="1000" dirty="0">
                          <a:latin typeface="Arial Narrow" panose="020B0606020202030204" pitchFamily="34" charset="0"/>
                          <a:ea typeface="Calibri"/>
                          <a:cs typeface="Times New Roman"/>
                        </a:rPr>
                        <a:t>Allali</a:t>
                      </a:r>
                      <a:endParaRPr lang="fr-FR" sz="1000" dirty="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algn="ctr"/>
                      <a:r>
                        <a:rPr lang="es-ES" sz="1000" kern="1200" dirty="0" smtClean="0">
                          <a:solidFill>
                            <a:schemeClr val="tx1"/>
                          </a:solidFill>
                          <a:effectLst/>
                          <a:latin typeface="+mj-lt"/>
                          <a:ea typeface="+mn-ea"/>
                          <a:cs typeface="+mn-cs"/>
                        </a:rPr>
                        <a:t>Visita de la finca forestal y participación en 2 exposiciones (gratuitas) sobre biodiversidad ("Living" y "Los tres polos, la exposición de </a:t>
                      </a:r>
                      <a:r>
                        <a:rPr lang="es-ES" sz="1000" kern="1200" dirty="0" err="1" smtClean="0">
                          <a:solidFill>
                            <a:schemeClr val="tx1"/>
                          </a:solidFill>
                          <a:effectLst/>
                          <a:latin typeface="+mj-lt"/>
                          <a:ea typeface="+mn-ea"/>
                          <a:cs typeface="+mn-cs"/>
                        </a:rPr>
                        <a:t>Vincent</a:t>
                      </a:r>
                      <a:r>
                        <a:rPr lang="es-ES" sz="1000" kern="1200" dirty="0" smtClean="0">
                          <a:solidFill>
                            <a:schemeClr val="tx1"/>
                          </a:solidFill>
                          <a:effectLst/>
                          <a:latin typeface="+mj-lt"/>
                          <a:ea typeface="+mn-ea"/>
                          <a:cs typeface="+mn-cs"/>
                        </a:rPr>
                        <a:t> </a:t>
                      </a:r>
                      <a:r>
                        <a:rPr lang="es-ES" sz="1000" kern="1200" dirty="0" err="1" smtClean="0">
                          <a:solidFill>
                            <a:schemeClr val="tx1"/>
                          </a:solidFill>
                          <a:effectLst/>
                          <a:latin typeface="+mj-lt"/>
                          <a:ea typeface="+mn-ea"/>
                          <a:cs typeface="+mn-cs"/>
                        </a:rPr>
                        <a:t>Meunier</a:t>
                      </a:r>
                      <a:r>
                        <a:rPr lang="es-ES" sz="1000" kern="1200" dirty="0" smtClean="0">
                          <a:solidFill>
                            <a:schemeClr val="tx1"/>
                          </a:solidFill>
                          <a:effectLst/>
                          <a:latin typeface="+mj-lt"/>
                          <a:ea typeface="+mn-ea"/>
                          <a:cs typeface="+mn-cs"/>
                        </a:rPr>
                        <a:t>) para observar los sistemas educativos establecidos para educar a los visitantes sobre la biodiversidad</a:t>
                      </a:r>
                      <a:endParaRPr lang="fr-FR" sz="1000" dirty="0">
                        <a:latin typeface="+mj-lt"/>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algn="ctr"/>
                      <a:r>
                        <a:rPr lang="fr-FR" sz="1000" dirty="0" smtClean="0">
                          <a:solidFill>
                            <a:schemeClr val="tx1"/>
                          </a:solidFill>
                          <a:latin typeface="Arial Narrow" panose="020B0606020202030204" pitchFamily="34" charset="0"/>
                        </a:rPr>
                        <a:t>En el </a:t>
                      </a:r>
                      <a:r>
                        <a:rPr lang="fr-FR" sz="1000" dirty="0" err="1" smtClean="0">
                          <a:solidFill>
                            <a:schemeClr val="tx1"/>
                          </a:solidFill>
                          <a:latin typeface="Arial Narrow" panose="020B0606020202030204" pitchFamily="34" charset="0"/>
                        </a:rPr>
                        <a:t>sitio</a:t>
                      </a:r>
                      <a:endParaRPr lang="fr-FR" sz="1000" dirty="0">
                        <a:solidFill>
                          <a:schemeClr val="tx1"/>
                        </a:solidFill>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17395216"/>
                  </a:ext>
                </a:extLst>
              </a:tr>
              <a:tr h="258320">
                <a:tc gridSpan="5">
                  <a:txBody>
                    <a:bodyPr/>
                    <a:lstStyle/>
                    <a:p>
                      <a:r>
                        <a:rPr lang="fr-FR" sz="1000" b="1" dirty="0">
                          <a:solidFill>
                            <a:srgbClr val="FF0000"/>
                          </a:solidFill>
                          <a:latin typeface="Arial Narrow" panose="020B0606020202030204" pitchFamily="34" charset="0"/>
                        </a:rPr>
                        <a:t>              Modulo </a:t>
                      </a:r>
                      <a:r>
                        <a:rPr lang="fr-FR" sz="1000" b="1" dirty="0" smtClean="0">
                          <a:solidFill>
                            <a:srgbClr val="FF0000"/>
                          </a:solidFill>
                          <a:latin typeface="Arial Narrow" panose="020B0606020202030204" pitchFamily="34" charset="0"/>
                        </a:rPr>
                        <a:t>1B : </a:t>
                      </a:r>
                      <a:r>
                        <a:rPr lang="fr-FR" sz="1000" b="1" dirty="0">
                          <a:solidFill>
                            <a:srgbClr val="FF0000"/>
                          </a:solidFill>
                          <a:latin typeface="Arial Narrow" panose="020B0606020202030204" pitchFamily="34" charset="0"/>
                        </a:rPr>
                        <a:t>Las </a:t>
                      </a:r>
                      <a:r>
                        <a:rPr lang="es-VE" sz="1000" b="1" noProof="0" dirty="0">
                          <a:solidFill>
                            <a:srgbClr val="FF0000"/>
                          </a:solidFill>
                          <a:latin typeface="Arial Narrow" panose="020B0606020202030204" pitchFamily="34" charset="0"/>
                        </a:rPr>
                        <a:t>relaciones escuela-sociedad</a:t>
                      </a:r>
                      <a:r>
                        <a:rPr lang="fr-FR" sz="1000" b="1" dirty="0">
                          <a:solidFill>
                            <a:srgbClr val="FF0000"/>
                          </a:solidFill>
                          <a:latin typeface="Arial Narrow" panose="020B0606020202030204" pitchFamily="34" charset="0"/>
                        </a:rPr>
                        <a:t> en Europa </a:t>
                      </a:r>
                      <a:r>
                        <a:rPr lang="fr-FR" sz="1000" b="1" dirty="0" smtClean="0">
                          <a:solidFill>
                            <a:srgbClr val="FF0000"/>
                          </a:solidFill>
                          <a:latin typeface="Arial Narrow" panose="020B0606020202030204" pitchFamily="34" charset="0"/>
                        </a:rPr>
                        <a:t>(</a:t>
                      </a:r>
                      <a:r>
                        <a:rPr lang="es-UY" sz="1000" b="1" baseline="0" noProof="0" dirty="0" smtClean="0">
                          <a:solidFill>
                            <a:srgbClr val="FF0000"/>
                          </a:solidFill>
                          <a:latin typeface="Arial Narrow" panose="020B0606020202030204" pitchFamily="34" charset="0"/>
                        </a:rPr>
                        <a:t> C</a:t>
                      </a:r>
                      <a:r>
                        <a:rPr lang="es-AR" sz="1000" b="1" noProof="0" dirty="0" err="1" smtClean="0">
                          <a:solidFill>
                            <a:srgbClr val="FF0000"/>
                          </a:solidFill>
                          <a:latin typeface="Arial Narrow" panose="020B0606020202030204" pitchFamily="34" charset="0"/>
                        </a:rPr>
                        <a:t>oordinador</a:t>
                      </a:r>
                      <a:r>
                        <a:rPr lang="es-AR" sz="1000" b="1" noProof="0" dirty="0" smtClean="0">
                          <a:solidFill>
                            <a:srgbClr val="FF0000"/>
                          </a:solidFill>
                          <a:latin typeface="Arial Narrow" panose="020B0606020202030204" pitchFamily="34" charset="0"/>
                        </a:rPr>
                        <a:t> pedagógico</a:t>
                      </a:r>
                      <a:r>
                        <a:rPr lang="es-AR" sz="1000" b="1" baseline="0" noProof="0" dirty="0" smtClean="0">
                          <a:solidFill>
                            <a:srgbClr val="FF0000"/>
                          </a:solidFill>
                          <a:latin typeface="Arial Narrow" panose="020B0606020202030204" pitchFamily="34" charset="0"/>
                        </a:rPr>
                        <a:t> </a:t>
                      </a:r>
                      <a:r>
                        <a:rPr lang="es-AR" sz="1000" b="1" noProof="0" dirty="0" smtClean="0">
                          <a:solidFill>
                            <a:srgbClr val="FF0000"/>
                          </a:solidFill>
                          <a:latin typeface="Arial Narrow" panose="020B0606020202030204" pitchFamily="34" charset="0"/>
                        </a:rPr>
                        <a:t>:</a:t>
                      </a:r>
                      <a:r>
                        <a:rPr lang="es-AR" sz="1000" b="1" baseline="0" noProof="0" dirty="0" smtClean="0">
                          <a:solidFill>
                            <a:srgbClr val="FF0000"/>
                          </a:solidFill>
                          <a:latin typeface="Arial Narrow" panose="020B0606020202030204" pitchFamily="34" charset="0"/>
                        </a:rPr>
                        <a:t> </a:t>
                      </a:r>
                      <a:r>
                        <a:rPr lang="fr-FR" sz="1000" b="1" dirty="0" smtClean="0">
                          <a:solidFill>
                            <a:srgbClr val="FF0000"/>
                          </a:solidFill>
                          <a:latin typeface="Arial Narrow" panose="020B0606020202030204" pitchFamily="34" charset="0"/>
                        </a:rPr>
                        <a:t>Marcel </a:t>
                      </a:r>
                      <a:r>
                        <a:rPr lang="fr-FR" sz="1000" b="1" dirty="0">
                          <a:solidFill>
                            <a:srgbClr val="FF0000"/>
                          </a:solidFill>
                          <a:latin typeface="Arial Narrow" panose="020B0606020202030204" pitchFamily="34" charset="0"/>
                        </a:rPr>
                        <a:t>PARIAT)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894199648"/>
                  </a:ext>
                </a:extLst>
              </a:tr>
              <a:tr h="460754">
                <a:tc>
                  <a:txBody>
                    <a:bodyPr/>
                    <a:lstStyle/>
                    <a:p>
                      <a:pPr algn="ctr"/>
                      <a:r>
                        <a:rPr lang="es-NI" sz="1000" noProof="0" dirty="0">
                          <a:latin typeface="Arial Narrow" panose="020B0606020202030204" pitchFamily="34" charset="0"/>
                        </a:rPr>
                        <a:t>Lunes</a:t>
                      </a:r>
                      <a:r>
                        <a:rPr lang="es-NI" sz="1000" baseline="0" noProof="0" dirty="0">
                          <a:latin typeface="Arial Narrow" panose="020B0606020202030204" pitchFamily="34" charset="0"/>
                        </a:rPr>
                        <a:t> </a:t>
                      </a:r>
                      <a:r>
                        <a:rPr lang="es-NI" sz="1000" baseline="0" noProof="0" dirty="0" smtClean="0">
                          <a:latin typeface="Arial Narrow" panose="020B0606020202030204" pitchFamily="34" charset="0"/>
                        </a:rPr>
                        <a:t>20</a:t>
                      </a:r>
                      <a:endParaRPr lang="es-NI" sz="1000" noProof="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es-ES" sz="1000" b="1" kern="1200" dirty="0" smtClean="0">
                          <a:solidFill>
                            <a:schemeClr val="tx1"/>
                          </a:solidFill>
                          <a:effectLst/>
                          <a:latin typeface="+mn-lt"/>
                          <a:ea typeface="+mn-ea"/>
                          <a:cs typeface="+mn-cs"/>
                        </a:rPr>
                        <a:t>Trabajos preparatorios de las evaluaciones relativas al seminario transversal</a:t>
                      </a:r>
                      <a:endParaRPr lang="fr-FR" sz="1000" kern="1200" dirty="0" smtClean="0">
                        <a:solidFill>
                          <a:schemeClr val="tx1"/>
                        </a:solidFill>
                        <a:effectLst/>
                        <a:latin typeface="+mn-lt"/>
                        <a:ea typeface="+mn-ea"/>
                        <a:cs typeface="+mn-cs"/>
                      </a:endParaRPr>
                    </a:p>
                    <a:p>
                      <a:pPr algn="ctr"/>
                      <a:endParaRPr lang="es-NI" sz="1000" noProof="0" dirty="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es-NI" sz="1000" noProof="0" dirty="0" smtClean="0">
                          <a:latin typeface="Arial Narrow" panose="020B0606020202030204" pitchFamily="34" charset="0"/>
                        </a:rPr>
                        <a:t>Pascal Lafont y Marcel </a:t>
                      </a:r>
                      <a:r>
                        <a:rPr lang="es-NI" sz="1000" noProof="0" dirty="0" err="1" smtClean="0">
                          <a:latin typeface="Arial Narrow" panose="020B0606020202030204" pitchFamily="34" charset="0"/>
                        </a:rPr>
                        <a:t>Pariat</a:t>
                      </a:r>
                      <a:endParaRPr lang="es-NI" sz="1000" noProof="0" dirty="0" smtClean="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es-ES" sz="1000" kern="1200" dirty="0" smtClean="0">
                          <a:solidFill>
                            <a:schemeClr val="tx1"/>
                          </a:solidFill>
                          <a:effectLst/>
                          <a:latin typeface="+mn-lt"/>
                          <a:ea typeface="+mn-ea"/>
                          <a:cs typeface="+mn-cs"/>
                        </a:rPr>
                        <a:t>Identificación de temas que permitan la articulación entre contenidos educativos de varias intervenciones y que se enmarquen en una perspectiva comparada entre varios actores, varias instituciones, incluso diferentes territorios o países</a:t>
                      </a:r>
                      <a:endParaRPr lang="es-NI" sz="1000" noProof="0" dirty="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tc>
                  <a:txBody>
                    <a:bodyPr/>
                    <a:lstStyle/>
                    <a:p>
                      <a:pPr algn="ctr"/>
                      <a:r>
                        <a:rPr lang="fr-FR" sz="1000" dirty="0" smtClean="0">
                          <a:latin typeface="Arial Narrow" panose="020B0606020202030204" pitchFamily="34" charset="0"/>
                        </a:rPr>
                        <a:t>501</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solidFill>
                      <a:schemeClr val="accent4">
                        <a:lumMod val="20000"/>
                        <a:lumOff val="80000"/>
                      </a:schemeClr>
                    </a:solidFill>
                  </a:tcPr>
                </a:tc>
                <a:extLst>
                  <a:ext uri="{0D108BD9-81ED-4DB2-BD59-A6C34878D82A}">
                    <a16:rowId xmlns:a16="http://schemas.microsoft.com/office/drawing/2014/main" val="161805926"/>
                  </a:ext>
                </a:extLst>
              </a:tr>
              <a:tr h="508360">
                <a:tc>
                  <a:txBody>
                    <a:bodyPr/>
                    <a:lstStyle/>
                    <a:p>
                      <a:pPr algn="ctr"/>
                      <a:r>
                        <a:rPr lang="es-NI" sz="1000" noProof="0" dirty="0">
                          <a:latin typeface="Arial Narrow" panose="020B0606020202030204" pitchFamily="34" charset="0"/>
                        </a:rPr>
                        <a:t>Martes </a:t>
                      </a:r>
                      <a:r>
                        <a:rPr lang="es-NI" sz="1000" noProof="0" dirty="0" smtClean="0">
                          <a:latin typeface="Arial Narrow" panose="020B0606020202030204" pitchFamily="34" charset="0"/>
                        </a:rPr>
                        <a:t>21</a:t>
                      </a:r>
                      <a:endParaRPr lang="es-NI" sz="1000" noProof="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es-ES" sz="1000" b="1" kern="1200" dirty="0" smtClean="0">
                          <a:solidFill>
                            <a:schemeClr val="tx1"/>
                          </a:solidFill>
                          <a:effectLst/>
                          <a:latin typeface="+mn-lt"/>
                          <a:ea typeface="+mn-ea"/>
                          <a:cs typeface="+mn-cs"/>
                        </a:rPr>
                        <a:t>Procesamiento de datos cualitativos y cuantitativos</a:t>
                      </a:r>
                      <a:endParaRPr lang="fr-FR" sz="1000" kern="1200" dirty="0">
                        <a:solidFill>
                          <a:schemeClr val="tx1"/>
                        </a:solidFill>
                        <a:effectLst/>
                        <a:latin typeface="+mn-lt"/>
                        <a:ea typeface="+mn-ea"/>
                        <a:cs typeface="+mn-cs"/>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lnSpc>
                          <a:spcPct val="115000"/>
                        </a:lnSpc>
                        <a:spcAft>
                          <a:spcPts val="0"/>
                        </a:spcAft>
                      </a:pPr>
                      <a:r>
                        <a:rPr lang="fr-FR" sz="1000" dirty="0" smtClean="0">
                          <a:latin typeface="Arial Narrow" panose="020B0606020202030204" pitchFamily="34" charset="0"/>
                        </a:rPr>
                        <a:t>Pascal Lafont y Marcel </a:t>
                      </a:r>
                      <a:r>
                        <a:rPr lang="fr-FR" sz="1000" dirty="0" err="1" smtClean="0">
                          <a:latin typeface="Arial Narrow" panose="020B0606020202030204" pitchFamily="34" charset="0"/>
                        </a:rPr>
                        <a:t>Pariat</a:t>
                      </a:r>
                      <a:endParaRPr lang="fr-FR" sz="1000" dirty="0" smtClean="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lnSpc>
                          <a:spcPct val="115000"/>
                        </a:lnSpc>
                        <a:spcAft>
                          <a:spcPts val="0"/>
                        </a:spcAft>
                      </a:pPr>
                      <a:r>
                        <a:rPr lang="es-ES" sz="1000" kern="1200" dirty="0" smtClean="0">
                          <a:solidFill>
                            <a:schemeClr val="tx1"/>
                          </a:solidFill>
                          <a:effectLst/>
                          <a:latin typeface="+mn-lt"/>
                          <a:ea typeface="+mn-ea"/>
                          <a:cs typeface="+mn-cs"/>
                        </a:rPr>
                        <a:t>Formalización tanto de los documentos escritos como desarrollo de los elementos de presentación como parte de la evaluación del seminario internacional. Además, se le pedirá que defina las técnicas que se han utilizado para producir datos y especialmente para hacerlos inteligibles</a:t>
                      </a:r>
                      <a:endParaRPr lang="es-NI" sz="1000" noProof="0" dirty="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tc>
                  <a:txBody>
                    <a:bodyPr/>
                    <a:lstStyle/>
                    <a:p>
                      <a:pPr algn="ctr"/>
                      <a:r>
                        <a:rPr lang="fr-FR" sz="1000" dirty="0" smtClean="0">
                          <a:latin typeface="Arial Narrow" panose="020B0606020202030204" pitchFamily="34" charset="0"/>
                        </a:rPr>
                        <a:t>501</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bg1"/>
                    </a:solidFill>
                  </a:tcPr>
                </a:tc>
                <a:extLst>
                  <a:ext uri="{0D108BD9-81ED-4DB2-BD59-A6C34878D82A}">
                    <a16:rowId xmlns:a16="http://schemas.microsoft.com/office/drawing/2014/main" val="192866137"/>
                  </a:ext>
                </a:extLst>
              </a:tr>
              <a:tr h="344684">
                <a:tc>
                  <a:txBody>
                    <a:bodyPr/>
                    <a:lstStyle/>
                    <a:p>
                      <a:pPr algn="ctr"/>
                      <a:r>
                        <a:rPr lang="es-NI" sz="1000" noProof="0" dirty="0">
                          <a:latin typeface="Arial Narrow" panose="020B0606020202030204" pitchFamily="34" charset="0"/>
                        </a:rPr>
                        <a:t>Miércoles</a:t>
                      </a:r>
                      <a:r>
                        <a:rPr lang="es-NI" sz="1000" baseline="0" noProof="0" dirty="0">
                          <a:latin typeface="Arial Narrow" panose="020B0606020202030204" pitchFamily="34" charset="0"/>
                        </a:rPr>
                        <a:t> </a:t>
                      </a:r>
                      <a:r>
                        <a:rPr lang="es-NI" sz="1000" noProof="0" dirty="0" smtClean="0">
                          <a:latin typeface="Arial Narrow" panose="020B0606020202030204" pitchFamily="34" charset="0"/>
                        </a:rPr>
                        <a:t>22</a:t>
                      </a:r>
                      <a:endParaRPr lang="es-NI" sz="1000" noProof="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algn="ctr"/>
                      <a:r>
                        <a:rPr lang="es-ES" sz="1000" b="1" kern="1200" dirty="0" smtClean="0">
                          <a:solidFill>
                            <a:schemeClr val="tx1"/>
                          </a:solidFill>
                          <a:effectLst/>
                          <a:latin typeface="+mn-lt"/>
                          <a:ea typeface="+mn-ea"/>
                          <a:cs typeface="+mn-cs"/>
                        </a:rPr>
                        <a:t>Evaluación general del seminario</a:t>
                      </a:r>
                      <a:endParaRPr lang="fr-FR" sz="1000" dirty="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algn="ctr"/>
                      <a:r>
                        <a:rPr lang="fr-FR" sz="1000" dirty="0" smtClean="0">
                          <a:solidFill>
                            <a:srgbClr val="0D0D0D"/>
                          </a:solidFill>
                          <a:latin typeface="Arial Narrow" panose="020B0606020202030204" pitchFamily="34" charset="0"/>
                        </a:rPr>
                        <a:t>Pascal</a:t>
                      </a:r>
                      <a:r>
                        <a:rPr lang="fr-FR" sz="1000" baseline="0" dirty="0" smtClean="0">
                          <a:solidFill>
                            <a:srgbClr val="0D0D0D"/>
                          </a:solidFill>
                          <a:latin typeface="Arial Narrow" panose="020B0606020202030204" pitchFamily="34" charset="0"/>
                        </a:rPr>
                        <a:t> Lafont y Marcel </a:t>
                      </a:r>
                      <a:r>
                        <a:rPr lang="fr-FR" sz="1000" baseline="0" dirty="0" err="1" smtClean="0">
                          <a:solidFill>
                            <a:srgbClr val="0D0D0D"/>
                          </a:solidFill>
                          <a:latin typeface="Arial Narrow" panose="020B0606020202030204" pitchFamily="34" charset="0"/>
                        </a:rPr>
                        <a:t>Pariat</a:t>
                      </a:r>
                      <a:endParaRPr lang="fr-FR" sz="1000" dirty="0">
                        <a:solidFill>
                          <a:srgbClr val="0D0D0D"/>
                        </a:solidFill>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marL="0" marR="0" lvl="0" indent="0" algn="ctr" defTabSz="1433962" rtl="0" eaLnBrk="1" fontAlgn="auto" latinLnBrk="0" hangingPunct="1">
                        <a:lnSpc>
                          <a:spcPct val="100000"/>
                        </a:lnSpc>
                        <a:spcBef>
                          <a:spcPts val="0"/>
                        </a:spcBef>
                        <a:spcAft>
                          <a:spcPts val="0"/>
                        </a:spcAft>
                        <a:buClrTx/>
                        <a:buSzTx/>
                        <a:buFontTx/>
                        <a:buNone/>
                        <a:tabLst/>
                        <a:defRPr/>
                      </a:pPr>
                      <a:r>
                        <a:rPr lang="es-ES" sz="1000" kern="1200" dirty="0" smtClean="0">
                          <a:solidFill>
                            <a:schemeClr val="tx1"/>
                          </a:solidFill>
                          <a:effectLst/>
                          <a:latin typeface="+mn-lt"/>
                          <a:ea typeface="+mn-ea"/>
                          <a:cs typeface="+mn-cs"/>
                        </a:rPr>
                        <a:t>Se solicitará a los estudiantes que respondan a un cuestionario relativo tanto al contenido educativo como a la organización de este seminario internacional con el fin de sacar a la luz las perspectivas de modificación o mejora sugeridas por los participantes</a:t>
                      </a:r>
                      <a:endParaRPr lang="fr-FR" sz="1000" dirty="0">
                        <a:latin typeface="Arial Narrow" panose="020B060602020203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tc>
                  <a:txBody>
                    <a:bodyPr/>
                    <a:lstStyle/>
                    <a:p>
                      <a:pPr algn="ctr"/>
                      <a:r>
                        <a:rPr lang="fr-FR" sz="1000" dirty="0" smtClean="0">
                          <a:latin typeface="Arial Narrow" panose="020B0606020202030204" pitchFamily="34" charset="0"/>
                        </a:rPr>
                        <a:t>501</a:t>
                      </a:r>
                      <a:endParaRPr lang="fr-FR" sz="1000" dirty="0">
                        <a:latin typeface="Arial Narrow" panose="020B0606020202030204"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2068264511"/>
                  </a:ext>
                </a:extLst>
              </a:tr>
            </a:tbl>
          </a:graphicData>
        </a:graphic>
      </p:graphicFrame>
      <p:sp>
        <p:nvSpPr>
          <p:cNvPr id="106" name="Forme libre 105"/>
          <p:cNvSpPr/>
          <p:nvPr/>
        </p:nvSpPr>
        <p:spPr>
          <a:xfrm>
            <a:off x="200954" y="5850756"/>
            <a:ext cx="288032" cy="159719"/>
          </a:xfrm>
          <a:custGeom>
            <a:avLst/>
            <a:gdLst>
              <a:gd name="connsiteX0" fmla="*/ 0 w 764381"/>
              <a:gd name="connsiteY0" fmla="*/ 423863 h 423863"/>
              <a:gd name="connsiteX1" fmla="*/ 2381 w 764381"/>
              <a:gd name="connsiteY1" fmla="*/ 257175 h 423863"/>
              <a:gd name="connsiteX2" fmla="*/ 764381 w 764381"/>
              <a:gd name="connsiteY2" fmla="*/ 0 h 423863"/>
              <a:gd name="connsiteX3" fmla="*/ 764381 w 764381"/>
              <a:gd name="connsiteY3" fmla="*/ 173831 h 423863"/>
              <a:gd name="connsiteX4" fmla="*/ 0 w 764381"/>
              <a:gd name="connsiteY4" fmla="*/ 423863 h 423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381" h="423863">
                <a:moveTo>
                  <a:pt x="0" y="423863"/>
                </a:moveTo>
                <a:cubicBezTo>
                  <a:pt x="794" y="368300"/>
                  <a:pt x="1587" y="312738"/>
                  <a:pt x="2381" y="257175"/>
                </a:cubicBezTo>
                <a:lnTo>
                  <a:pt x="764381" y="0"/>
                </a:lnTo>
                <a:lnTo>
                  <a:pt x="764381" y="173831"/>
                </a:lnTo>
                <a:lnTo>
                  <a:pt x="0" y="423863"/>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dirty="0">
              <a:solidFill>
                <a:srgbClr val="005F72"/>
              </a:solidFill>
            </a:endParaRPr>
          </a:p>
        </p:txBody>
      </p:sp>
      <p:sp>
        <p:nvSpPr>
          <p:cNvPr id="109" name="Forme libre 108"/>
          <p:cNvSpPr/>
          <p:nvPr/>
        </p:nvSpPr>
        <p:spPr>
          <a:xfrm>
            <a:off x="252238" y="9163124"/>
            <a:ext cx="288032" cy="159719"/>
          </a:xfrm>
          <a:custGeom>
            <a:avLst/>
            <a:gdLst>
              <a:gd name="connsiteX0" fmla="*/ 0 w 764381"/>
              <a:gd name="connsiteY0" fmla="*/ 423863 h 423863"/>
              <a:gd name="connsiteX1" fmla="*/ 2381 w 764381"/>
              <a:gd name="connsiteY1" fmla="*/ 257175 h 423863"/>
              <a:gd name="connsiteX2" fmla="*/ 764381 w 764381"/>
              <a:gd name="connsiteY2" fmla="*/ 0 h 423863"/>
              <a:gd name="connsiteX3" fmla="*/ 764381 w 764381"/>
              <a:gd name="connsiteY3" fmla="*/ 173831 h 423863"/>
              <a:gd name="connsiteX4" fmla="*/ 0 w 764381"/>
              <a:gd name="connsiteY4" fmla="*/ 423863 h 423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381" h="423863">
                <a:moveTo>
                  <a:pt x="0" y="423863"/>
                </a:moveTo>
                <a:cubicBezTo>
                  <a:pt x="794" y="368300"/>
                  <a:pt x="1587" y="312738"/>
                  <a:pt x="2381" y="257175"/>
                </a:cubicBezTo>
                <a:lnTo>
                  <a:pt x="764381" y="0"/>
                </a:lnTo>
                <a:lnTo>
                  <a:pt x="764381" y="173831"/>
                </a:lnTo>
                <a:lnTo>
                  <a:pt x="0" y="423863"/>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dirty="0">
              <a:solidFill>
                <a:srgbClr val="005F72"/>
              </a:solidFill>
            </a:endParaRPr>
          </a:p>
        </p:txBody>
      </p:sp>
      <p:sp>
        <p:nvSpPr>
          <p:cNvPr id="56" name="ZoneTexte 55"/>
          <p:cNvSpPr txBox="1"/>
          <p:nvPr/>
        </p:nvSpPr>
        <p:spPr>
          <a:xfrm>
            <a:off x="10873630" y="-26268"/>
            <a:ext cx="4032447" cy="461665"/>
          </a:xfrm>
          <a:prstGeom prst="rect">
            <a:avLst/>
          </a:prstGeom>
          <a:noFill/>
        </p:spPr>
        <p:txBody>
          <a:bodyPr wrap="square" rtlCol="0">
            <a:spAutoFit/>
          </a:bodyPr>
          <a:lstStyle/>
          <a:p>
            <a:pPr lvl="0" algn="r"/>
            <a:r>
              <a:rPr lang="es-ES" sz="1200" b="1" dirty="0">
                <a:solidFill>
                  <a:srgbClr val="F19217"/>
                </a:solidFill>
                <a:latin typeface="Lucida Bright" pitchFamily="18" charset="0"/>
                <a:ea typeface="Times New Roman" pitchFamily="18" charset="0"/>
                <a:cs typeface="Times New Roman" pitchFamily="18" charset="0"/>
              </a:rPr>
              <a:t>Horarios de clases:   9:30 – 13:00</a:t>
            </a:r>
            <a:br>
              <a:rPr lang="es-ES" sz="1200" b="1" dirty="0">
                <a:solidFill>
                  <a:srgbClr val="F19217"/>
                </a:solidFill>
                <a:latin typeface="Lucida Bright" pitchFamily="18" charset="0"/>
                <a:ea typeface="Times New Roman" pitchFamily="18" charset="0"/>
                <a:cs typeface="Times New Roman" pitchFamily="18" charset="0"/>
              </a:rPr>
            </a:br>
            <a:r>
              <a:rPr lang="es-ES" sz="1200" b="1" dirty="0">
                <a:solidFill>
                  <a:srgbClr val="F19217"/>
                </a:solidFill>
                <a:latin typeface="Lucida Bright" pitchFamily="18" charset="0"/>
                <a:ea typeface="Times New Roman" pitchFamily="18" charset="0"/>
                <a:cs typeface="Times New Roman" pitchFamily="18" charset="0"/>
              </a:rPr>
              <a:t>13:30 – 17:00</a:t>
            </a:r>
            <a:endParaRPr lang="es-ES" sz="1200" dirty="0">
              <a:solidFill>
                <a:srgbClr val="F19217"/>
              </a:solidFill>
              <a:latin typeface="Lucida Bright" pitchFamily="18" charset="0"/>
            </a:endParaRPr>
          </a:p>
        </p:txBody>
      </p:sp>
      <p:sp>
        <p:nvSpPr>
          <p:cNvPr id="47" name="Forme libre 73">
            <a:extLst>
              <a:ext uri="{FF2B5EF4-FFF2-40B4-BE49-F238E27FC236}">
                <a16:creationId xmlns:a16="http://schemas.microsoft.com/office/drawing/2014/main" id="{8280A414-3A8E-4461-B1BF-54B766A8DF15}"/>
              </a:ext>
            </a:extLst>
          </p:cNvPr>
          <p:cNvSpPr/>
          <p:nvPr/>
        </p:nvSpPr>
        <p:spPr>
          <a:xfrm>
            <a:off x="263549" y="492348"/>
            <a:ext cx="288032" cy="175691"/>
          </a:xfrm>
          <a:custGeom>
            <a:avLst/>
            <a:gdLst>
              <a:gd name="connsiteX0" fmla="*/ 0 w 764381"/>
              <a:gd name="connsiteY0" fmla="*/ 423863 h 423863"/>
              <a:gd name="connsiteX1" fmla="*/ 2381 w 764381"/>
              <a:gd name="connsiteY1" fmla="*/ 257175 h 423863"/>
              <a:gd name="connsiteX2" fmla="*/ 764381 w 764381"/>
              <a:gd name="connsiteY2" fmla="*/ 0 h 423863"/>
              <a:gd name="connsiteX3" fmla="*/ 764381 w 764381"/>
              <a:gd name="connsiteY3" fmla="*/ 173831 h 423863"/>
              <a:gd name="connsiteX4" fmla="*/ 0 w 764381"/>
              <a:gd name="connsiteY4" fmla="*/ 423863 h 423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381" h="423863">
                <a:moveTo>
                  <a:pt x="0" y="423863"/>
                </a:moveTo>
                <a:cubicBezTo>
                  <a:pt x="794" y="368300"/>
                  <a:pt x="1587" y="312738"/>
                  <a:pt x="2381" y="257175"/>
                </a:cubicBezTo>
                <a:lnTo>
                  <a:pt x="764381" y="0"/>
                </a:lnTo>
                <a:lnTo>
                  <a:pt x="764381" y="173831"/>
                </a:lnTo>
                <a:lnTo>
                  <a:pt x="0" y="423863"/>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dirty="0">
              <a:solidFill>
                <a:srgbClr val="005F72"/>
              </a:solidFill>
            </a:endParaRPr>
          </a:p>
        </p:txBody>
      </p:sp>
      <p:sp>
        <p:nvSpPr>
          <p:cNvPr id="48" name="Forme libre 73">
            <a:extLst>
              <a:ext uri="{FF2B5EF4-FFF2-40B4-BE49-F238E27FC236}">
                <a16:creationId xmlns:a16="http://schemas.microsoft.com/office/drawing/2014/main" id="{5CCA5158-E586-448B-B0F9-7183410E2063}"/>
              </a:ext>
            </a:extLst>
          </p:cNvPr>
          <p:cNvSpPr/>
          <p:nvPr/>
        </p:nvSpPr>
        <p:spPr>
          <a:xfrm>
            <a:off x="296485" y="2947851"/>
            <a:ext cx="288032" cy="159719"/>
          </a:xfrm>
          <a:custGeom>
            <a:avLst/>
            <a:gdLst>
              <a:gd name="connsiteX0" fmla="*/ 0 w 764381"/>
              <a:gd name="connsiteY0" fmla="*/ 423863 h 423863"/>
              <a:gd name="connsiteX1" fmla="*/ 2381 w 764381"/>
              <a:gd name="connsiteY1" fmla="*/ 257175 h 423863"/>
              <a:gd name="connsiteX2" fmla="*/ 764381 w 764381"/>
              <a:gd name="connsiteY2" fmla="*/ 0 h 423863"/>
              <a:gd name="connsiteX3" fmla="*/ 764381 w 764381"/>
              <a:gd name="connsiteY3" fmla="*/ 173831 h 423863"/>
              <a:gd name="connsiteX4" fmla="*/ 0 w 764381"/>
              <a:gd name="connsiteY4" fmla="*/ 423863 h 423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381" h="423863">
                <a:moveTo>
                  <a:pt x="0" y="423863"/>
                </a:moveTo>
                <a:cubicBezTo>
                  <a:pt x="794" y="368300"/>
                  <a:pt x="1587" y="312738"/>
                  <a:pt x="2381" y="257175"/>
                </a:cubicBezTo>
                <a:lnTo>
                  <a:pt x="764381" y="0"/>
                </a:lnTo>
                <a:lnTo>
                  <a:pt x="764381" y="173831"/>
                </a:lnTo>
                <a:lnTo>
                  <a:pt x="0" y="423863"/>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fr-FR" dirty="0">
              <a:solidFill>
                <a:srgbClr val="005F72"/>
              </a:solidFill>
            </a:endParaRPr>
          </a:p>
        </p:txBody>
      </p:sp>
    </p:spTree>
    <p:extLst>
      <p:ext uri="{BB962C8B-B14F-4D97-AF65-F5344CB8AC3E}">
        <p14:creationId xmlns:p14="http://schemas.microsoft.com/office/powerpoint/2010/main" val="285014962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Diapositive 1&quot;/&gt;&lt;property id=&quot;20307&quot; value=&quot;258&quot;/&gt;&lt;/object&gt;&lt;object type=&quot;3&quot; unique_id=&quot;10004&quot;&gt;&lt;property id=&quot;20148&quot; value=&quot;5&quot;/&gt;&lt;property id=&quot;20300&quot; value=&quot;Diapositive 2&quot;/&gt;&lt;property id=&quot;20307&quot; value=&quot;263&quot;/&gt;&lt;/object&gt;&lt;/object&gt;&lt;object type=&quot;8&quot; unique_id=&quot;10008&quot;&gt;&lt;/object&gt;&lt;/object&gt;&lt;/database&gt;"/>
  <p:tag name="SECTOMILLISECCONVERTED"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37C72A42082534AA8899CB297C436A5" ma:contentTypeVersion="13" ma:contentTypeDescription="Crée un document." ma:contentTypeScope="" ma:versionID="eac0966f25fa94c88da29893e4b11fb1">
  <xsd:schema xmlns:xsd="http://www.w3.org/2001/XMLSchema" xmlns:xs="http://www.w3.org/2001/XMLSchema" xmlns:p="http://schemas.microsoft.com/office/2006/metadata/properties" xmlns:ns3="45734c51-23f4-4bb5-bc53-c024f3a427bf" xmlns:ns4="b65da366-143c-4292-a7bd-07cebb106407" targetNamespace="http://schemas.microsoft.com/office/2006/metadata/properties" ma:root="true" ma:fieldsID="47121a9aec7e4f23c1ef55a678f135ef" ns3:_="" ns4:_="">
    <xsd:import namespace="45734c51-23f4-4bb5-bc53-c024f3a427bf"/>
    <xsd:import namespace="b65da366-143c-4292-a7bd-07cebb10640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734c51-23f4-4bb5-bc53-c024f3a427bf" elementFormDefault="qualified">
    <xsd:import namespace="http://schemas.microsoft.com/office/2006/documentManagement/types"/>
    <xsd:import namespace="http://schemas.microsoft.com/office/infopath/2007/PartnerControls"/>
    <xsd:element name="SharedWithUsers" ma:index="8" nillable="true" ma:displayName="Partagé avec"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5da366-143c-4292-a7bd-07cebb10640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56F3A3-E6AB-41D1-8D40-9B0F62BF6268}">
  <ds:schemaRefs>
    <ds:schemaRef ds:uri="http://purl.org/dc/terms/"/>
    <ds:schemaRef ds:uri="http://schemas.openxmlformats.org/package/2006/metadata/core-properties"/>
    <ds:schemaRef ds:uri="45734c51-23f4-4bb5-bc53-c024f3a427bf"/>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b65da366-143c-4292-a7bd-07cebb106407"/>
    <ds:schemaRef ds:uri="http://www.w3.org/XML/1998/namespace"/>
  </ds:schemaRefs>
</ds:datastoreItem>
</file>

<file path=customXml/itemProps2.xml><?xml version="1.0" encoding="utf-8"?>
<ds:datastoreItem xmlns:ds="http://schemas.openxmlformats.org/officeDocument/2006/customXml" ds:itemID="{B7EC9A99-A0B2-408E-AEEB-04EB8C53B7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734c51-23f4-4bb5-bc53-c024f3a427bf"/>
    <ds:schemaRef ds:uri="b65da366-143c-4292-a7bd-07cebb1064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C1AA38-FC19-4901-BB1D-3683BF0AECF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9790</TotalTime>
  <Words>1398</Words>
  <Application>Microsoft Office PowerPoint</Application>
  <PresentationFormat>Personnalisé</PresentationFormat>
  <Paragraphs>120</Paragraphs>
  <Slides>2</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vt:i4>
      </vt:variant>
    </vt:vector>
  </HeadingPairs>
  <TitlesOfParts>
    <vt:vector size="10" baseType="lpstr">
      <vt:lpstr>Arial</vt:lpstr>
      <vt:lpstr>Arial Narrow</vt:lpstr>
      <vt:lpstr>Calibri</vt:lpstr>
      <vt:lpstr>Lucida Bright</vt:lpstr>
      <vt:lpstr>Lucida Fax</vt:lpstr>
      <vt:lpstr>Lucida Sans</vt:lpstr>
      <vt:lpstr>Times New Roman</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Bureau612</dc:creator>
  <cp:lastModifiedBy>Alina Cornea-Pechereau</cp:lastModifiedBy>
  <cp:revision>273</cp:revision>
  <cp:lastPrinted>2018-02-26T18:01:59Z</cp:lastPrinted>
  <dcterms:created xsi:type="dcterms:W3CDTF">2013-12-16T14:36:36Z</dcterms:created>
  <dcterms:modified xsi:type="dcterms:W3CDTF">2022-05-20T10:01:28Z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0x010100237C72A42082534AA8899CB297C436A5</vt:lpwstr>
  </property>
</Properties>
</file>