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781"/>
    <a:srgbClr val="FF9900"/>
    <a:srgbClr val="001837"/>
    <a:srgbClr val="FCC3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5A50-3987-4BAC-8652-DE1E0B5D76A0}" type="datetimeFigureOut">
              <a:rPr lang="fr-FR" smtClean="0"/>
              <a:pPr/>
              <a:t>02/02/2010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A33C1-0B5D-401D-B84B-08BF645A8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F169-F184-48CA-9C89-D655279AC7C8}" type="datetimeFigureOut">
              <a:rPr lang="fr-FR" smtClean="0"/>
              <a:pPr/>
              <a:t>02/02/2010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8BBB5-DB62-45C6-8F04-862EC219F5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BBB5-DB62-45C6-8F04-862EC219F59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19057" y="5984910"/>
            <a:ext cx="8040735" cy="6937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Transit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90759" y="6094449"/>
            <a:ext cx="4608513" cy="52707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800064"/>
          </a:xfrm>
          <a:prstGeom prst="rect">
            <a:avLst/>
          </a:prstGeom>
          <a:solidFill>
            <a:srgbClr val="E3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6945345" y="215856"/>
            <a:ext cx="204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UFR SESS - STAPS</a:t>
            </a:r>
            <a:endParaRPr lang="fr-FR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7934" y="1457298"/>
            <a:ext cx="6426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Département STAPS</a:t>
            </a:r>
          </a:p>
          <a:p>
            <a:pPr algn="ctr"/>
            <a:r>
              <a:rPr lang="fr-FR" sz="4000" dirty="0" smtClean="0"/>
              <a:t>Université PARIS EST CRETEIL.</a:t>
            </a:r>
          </a:p>
          <a:p>
            <a:pPr algn="ctr"/>
            <a:r>
              <a:rPr lang="fr-FR" sz="3600" dirty="0" smtClean="0"/>
              <a:t>Formations universitaires et professionnalisation</a:t>
            </a:r>
          </a:p>
          <a:p>
            <a:pPr algn="ctr"/>
            <a:endParaRPr lang="fr-FR" sz="3600" dirty="0" smtClean="0"/>
          </a:p>
          <a:p>
            <a:pPr algn="ctr"/>
            <a:endParaRPr lang="fr-FR" sz="2400" dirty="0" smtClean="0"/>
          </a:p>
          <a:p>
            <a:endParaRPr lang="fr-F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440" y="5510241"/>
            <a:ext cx="70866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>
                <a:solidFill>
                  <a:srgbClr val="001837"/>
                </a:solidFill>
              </a:rPr>
              <a:t>Licence 1 (Tronc commun)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440" y="5108598"/>
            <a:ext cx="70866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>
                <a:solidFill>
                  <a:srgbClr val="001837"/>
                </a:solidFill>
              </a:rPr>
              <a:t>Licence 2 (Tronc commun + options)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440" y="4560903"/>
            <a:ext cx="70866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001837"/>
                </a:solidFill>
              </a:rPr>
              <a:t>Licence 3 (3 mentions + 1 </a:t>
            </a:r>
            <a:r>
              <a:rPr lang="fr-FR" b="1" dirty="0" err="1">
                <a:solidFill>
                  <a:srgbClr val="001837"/>
                </a:solidFill>
              </a:rPr>
              <a:t>Lpro</a:t>
            </a:r>
            <a:r>
              <a:rPr lang="fr-FR" b="1" dirty="0">
                <a:solidFill>
                  <a:srgbClr val="001837"/>
                </a:solidFill>
              </a:rPr>
              <a:t>)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1000" y="3429000"/>
            <a:ext cx="1600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/>
              <a:t>Education </a:t>
            </a:r>
          </a:p>
          <a:p>
            <a:pPr algn="ctr"/>
            <a:r>
              <a:rPr lang="fr-FR" sz="1800"/>
              <a:t>et motricité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667000" y="3505200"/>
            <a:ext cx="18288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/>
              <a:t>Entraînement </a:t>
            </a:r>
          </a:p>
          <a:p>
            <a:pPr algn="ctr"/>
            <a:r>
              <a:rPr lang="fr-FR" sz="1800"/>
              <a:t>sportif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53000" y="3505200"/>
            <a:ext cx="1828800" cy="838200"/>
          </a:xfrm>
          <a:prstGeom prst="ellipse">
            <a:avLst/>
          </a:prstGeom>
          <a:solidFill>
            <a:srgbClr val="F5F14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/>
              <a:t>Management</a:t>
            </a:r>
          </a:p>
          <a:p>
            <a:pPr algn="ctr"/>
            <a:r>
              <a:rPr lang="fr-FR" sz="1800"/>
              <a:t> sportif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15200" y="3505200"/>
            <a:ext cx="1828800" cy="914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/>
              <a:t>Licence Pro </a:t>
            </a:r>
          </a:p>
          <a:p>
            <a:pPr algn="ctr"/>
            <a:r>
              <a:rPr lang="fr-FR" sz="1800"/>
              <a:t>Vieillissement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420014" y="4816494"/>
            <a:ext cx="1524000" cy="990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 dirty="0"/>
              <a:t>DEUST</a:t>
            </a:r>
          </a:p>
          <a:p>
            <a:pPr algn="ctr"/>
            <a:r>
              <a:rPr lang="fr-FR" sz="2000" dirty="0"/>
              <a:t>Métiers de</a:t>
            </a:r>
          </a:p>
          <a:p>
            <a:pPr algn="ctr"/>
            <a:r>
              <a:rPr lang="fr-FR" sz="2000" dirty="0"/>
              <a:t>La forme</a:t>
            </a:r>
            <a:endParaRPr lang="fr-FR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2743200"/>
            <a:ext cx="70866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rgbClr val="001837"/>
                </a:solidFill>
              </a:rPr>
              <a:t>Master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52400" y="1066800"/>
            <a:ext cx="1828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 dirty="0"/>
              <a:t>Education et </a:t>
            </a:r>
          </a:p>
          <a:p>
            <a:pPr algn="ctr"/>
            <a:r>
              <a:rPr lang="fr-FR" sz="1600" b="1" dirty="0"/>
              <a:t>Formation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752600" y="1066800"/>
            <a:ext cx="2362200" cy="152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/>
              <a:t>Entraînement </a:t>
            </a:r>
          </a:p>
          <a:p>
            <a:pPr algn="ctr"/>
            <a:r>
              <a:rPr lang="fr-FR" sz="1600" b="1"/>
              <a:t>sportifs haut niveau</a:t>
            </a:r>
          </a:p>
          <a:p>
            <a:pPr algn="ctr"/>
            <a:r>
              <a:rPr lang="fr-FR" sz="1600" b="1"/>
              <a:t>Ingénierie de</a:t>
            </a:r>
          </a:p>
          <a:p>
            <a:pPr algn="ctr"/>
            <a:r>
              <a:rPr lang="fr-FR" sz="1600" b="1"/>
              <a:t> formation 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962400" y="1066800"/>
            <a:ext cx="2133600" cy="1447800"/>
          </a:xfrm>
          <a:prstGeom prst="ellipse">
            <a:avLst/>
          </a:prstGeom>
          <a:solidFill>
            <a:srgbClr val="9ABD4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/>
              <a:t>Entrainement</a:t>
            </a:r>
            <a:r>
              <a:rPr lang="en-GB" sz="1600" b="1"/>
              <a:t> : </a:t>
            </a:r>
          </a:p>
          <a:p>
            <a:pPr algn="ctr"/>
            <a:r>
              <a:rPr lang="fr-FR" sz="1600" b="1"/>
              <a:t>biologie</a:t>
            </a:r>
            <a:r>
              <a:rPr lang="en-GB" sz="1600" b="1"/>
              <a:t>, </a:t>
            </a:r>
          </a:p>
          <a:p>
            <a:pPr algn="ctr"/>
            <a:r>
              <a:rPr lang="en-GB" sz="1600" b="1"/>
              <a:t>nutrition, </a:t>
            </a:r>
          </a:p>
          <a:p>
            <a:pPr algn="ctr"/>
            <a:r>
              <a:rPr lang="en-GB" sz="1600" b="1"/>
              <a:t>santé</a:t>
            </a:r>
            <a:endParaRPr lang="fr-FR" sz="1600" b="1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019800" y="1066800"/>
            <a:ext cx="2209800" cy="1447800"/>
          </a:xfrm>
          <a:prstGeom prst="ellipse">
            <a:avLst/>
          </a:prstGeom>
          <a:solidFill>
            <a:srgbClr val="F5F14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/>
              <a:t>Administration</a:t>
            </a:r>
          </a:p>
          <a:p>
            <a:pPr algn="ctr"/>
            <a:r>
              <a:rPr lang="fr-FR" sz="1600" b="1"/>
              <a:t>Gestion des</a:t>
            </a:r>
          </a:p>
          <a:p>
            <a:pPr algn="ctr"/>
            <a:r>
              <a:rPr lang="fr-FR" sz="1600" b="1"/>
              <a:t>Organisations</a:t>
            </a:r>
          </a:p>
          <a:p>
            <a:pPr algn="ctr"/>
            <a:r>
              <a:rPr lang="fr-FR" sz="1600" b="1"/>
              <a:t>sportives</a:t>
            </a:r>
          </a:p>
        </p:txBody>
      </p:sp>
      <p:cxnSp>
        <p:nvCxnSpPr>
          <p:cNvPr id="15" name="AutoShape 16"/>
          <p:cNvCxnSpPr>
            <a:cxnSpLocks noChangeShapeType="1"/>
            <a:stCxn id="7" idx="0"/>
            <a:endCxn id="14" idx="3"/>
          </p:cNvCxnSpPr>
          <p:nvPr/>
        </p:nvCxnSpPr>
        <p:spPr bwMode="auto">
          <a:xfrm flipV="1">
            <a:off x="5867400" y="2301875"/>
            <a:ext cx="476250" cy="1203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7"/>
          <p:cNvCxnSpPr>
            <a:cxnSpLocks noChangeShapeType="1"/>
            <a:stCxn id="6" idx="0"/>
            <a:endCxn id="13" idx="3"/>
          </p:cNvCxnSpPr>
          <p:nvPr/>
        </p:nvCxnSpPr>
        <p:spPr bwMode="auto">
          <a:xfrm flipV="1">
            <a:off x="3581400" y="2301875"/>
            <a:ext cx="693738" cy="1203325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17" name="AutoShape 18"/>
          <p:cNvCxnSpPr>
            <a:cxnSpLocks noChangeShapeType="1"/>
            <a:stCxn id="6" idx="0"/>
            <a:endCxn id="12" idx="3"/>
          </p:cNvCxnSpPr>
          <p:nvPr/>
        </p:nvCxnSpPr>
        <p:spPr bwMode="auto">
          <a:xfrm flipH="1" flipV="1">
            <a:off x="2098675" y="2366963"/>
            <a:ext cx="1482725" cy="1138237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18" name="AutoShape 19"/>
          <p:cNvCxnSpPr>
            <a:cxnSpLocks noChangeShapeType="1"/>
            <a:stCxn id="5" idx="0"/>
            <a:endCxn id="11" idx="4"/>
          </p:cNvCxnSpPr>
          <p:nvPr/>
        </p:nvCxnSpPr>
        <p:spPr bwMode="auto">
          <a:xfrm flipH="1" flipV="1">
            <a:off x="1066800" y="2438400"/>
            <a:ext cx="1143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0"/>
          <p:cNvCxnSpPr>
            <a:cxnSpLocks noChangeShapeType="1"/>
            <a:stCxn id="2" idx="3"/>
            <a:endCxn id="9" idx="1"/>
          </p:cNvCxnSpPr>
          <p:nvPr/>
        </p:nvCxnSpPr>
        <p:spPr bwMode="auto">
          <a:xfrm flipV="1">
            <a:off x="7277040" y="5311794"/>
            <a:ext cx="142974" cy="3889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685800" y="4800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21" name="AutoShape 22"/>
          <p:cNvCxnSpPr>
            <a:cxnSpLocks noChangeShapeType="1"/>
            <a:stCxn id="4" idx="0"/>
            <a:endCxn id="5" idx="5"/>
          </p:cNvCxnSpPr>
          <p:nvPr/>
        </p:nvCxnSpPr>
        <p:spPr bwMode="auto">
          <a:xfrm rot="16200000" flipV="1">
            <a:off x="2564591" y="3391754"/>
            <a:ext cx="351414" cy="1986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23"/>
          <p:cNvCxnSpPr>
            <a:cxnSpLocks noChangeShapeType="1"/>
            <a:stCxn id="4" idx="0"/>
            <a:endCxn id="6" idx="5"/>
          </p:cNvCxnSpPr>
          <p:nvPr/>
        </p:nvCxnSpPr>
        <p:spPr bwMode="auto">
          <a:xfrm rot="5400000" flipH="1" flipV="1">
            <a:off x="3810732" y="4143657"/>
            <a:ext cx="340254" cy="49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4"/>
          <p:cNvCxnSpPr>
            <a:cxnSpLocks noChangeShapeType="1"/>
            <a:stCxn id="4" idx="0"/>
            <a:endCxn id="7" idx="3"/>
          </p:cNvCxnSpPr>
          <p:nvPr/>
        </p:nvCxnSpPr>
        <p:spPr bwMode="auto">
          <a:xfrm rot="5400000" flipH="1" flipV="1">
            <a:off x="4307154" y="3647235"/>
            <a:ext cx="340254" cy="14870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25"/>
          <p:cNvCxnSpPr>
            <a:cxnSpLocks noChangeShapeType="1"/>
            <a:stCxn id="4" idx="0"/>
            <a:endCxn id="8" idx="3"/>
          </p:cNvCxnSpPr>
          <p:nvPr/>
        </p:nvCxnSpPr>
        <p:spPr bwMode="auto">
          <a:xfrm rot="5400000" flipH="1" flipV="1">
            <a:off x="5520774" y="2498655"/>
            <a:ext cx="275214" cy="38492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26"/>
          <p:cNvCxnSpPr>
            <a:cxnSpLocks noChangeShapeType="1"/>
            <a:stCxn id="5" idx="0"/>
            <a:endCxn id="13" idx="3"/>
          </p:cNvCxnSpPr>
          <p:nvPr/>
        </p:nvCxnSpPr>
        <p:spPr bwMode="auto">
          <a:xfrm flipV="1">
            <a:off x="1181100" y="2301875"/>
            <a:ext cx="3094038" cy="1127125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09600" y="152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F5F147"/>
                </a:solidFill>
              </a:rPr>
              <a:t>Architecture L + 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492" y="179343"/>
            <a:ext cx="372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Spécificités  pédagogiques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46031" y="982629"/>
            <a:ext cx="817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Connaissances  technologiques  sur  les  APSA</a:t>
            </a:r>
          </a:p>
          <a:p>
            <a:r>
              <a:rPr lang="fr-FR" b="1" dirty="0" smtClean="0"/>
              <a:t>- Approche  scientifique  multidisciplinaire </a:t>
            </a:r>
            <a:r>
              <a:rPr lang="fr-FR" dirty="0" smtClean="0"/>
              <a:t> rapportée  aux  activités  physiques  :  Equilibre  Sciences  Vie  – Sciences  humaines  et  sociales</a:t>
            </a:r>
          </a:p>
          <a:p>
            <a:r>
              <a:rPr lang="fr-FR" dirty="0" smtClean="0"/>
              <a:t>- </a:t>
            </a:r>
            <a:r>
              <a:rPr lang="fr-FR" b="1" dirty="0" smtClean="0"/>
              <a:t>Professionnalisation </a:t>
            </a:r>
            <a:r>
              <a:rPr lang="fr-FR" dirty="0" smtClean="0"/>
              <a:t> :  projet  personnel,  connaissances  des  milieux  et  stages  :  </a:t>
            </a:r>
          </a:p>
          <a:p>
            <a:r>
              <a:rPr lang="fr-FR" dirty="0" smtClean="0"/>
              <a:t>ouvertures  et  choix  sur  divers  secteurs  (animation,  enseignement,  entrainement,  management,  prévention  santé,  carcéral)</a:t>
            </a:r>
          </a:p>
          <a:p>
            <a:endParaRPr lang="fr-FR" dirty="0" smtClean="0"/>
          </a:p>
          <a:p>
            <a:r>
              <a:rPr lang="fr-FR" dirty="0" smtClean="0"/>
              <a:t>- Diversification  des  modes  d’enseignement  :  </a:t>
            </a:r>
          </a:p>
          <a:p>
            <a:r>
              <a:rPr lang="fr-FR" dirty="0" smtClean="0"/>
              <a:t>pratiques,  observations,  cours  théoriques,  dossiers,  exposés  …</a:t>
            </a:r>
          </a:p>
          <a:p>
            <a:r>
              <a:rPr lang="fr-FR" dirty="0" smtClean="0"/>
              <a:t>- Suivi,  tutorat  et  dispositif  pédagogique  d’aide.</a:t>
            </a:r>
          </a:p>
          <a:p>
            <a:endParaRPr lang="fr-FR" dirty="0" smtClean="0"/>
          </a:p>
          <a:p>
            <a:r>
              <a:rPr lang="fr-FR" dirty="0" smtClean="0"/>
              <a:t>- Nombre  d’heures  hebdomadaire  de  cours  :  entre  20  et  27  h.  </a:t>
            </a:r>
          </a:p>
          <a:p>
            <a:r>
              <a:rPr lang="fr-FR" dirty="0" smtClean="0"/>
              <a:t>Travail  personnel  :  entre  10  et  15  h</a:t>
            </a:r>
          </a:p>
          <a:p>
            <a:endParaRPr lang="fr-FR" dirty="0" smtClean="0"/>
          </a:p>
          <a:p>
            <a:r>
              <a:rPr lang="fr-FR" dirty="0" smtClean="0"/>
              <a:t>Délocalisation  sur  le  site  de  Sénart  (L1  et  L3  Management)</a:t>
            </a:r>
          </a:p>
          <a:p>
            <a:r>
              <a:rPr lang="fr-FR" dirty="0" smtClean="0"/>
              <a:t>Partenariat  INSEP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36491" y="909605"/>
          <a:ext cx="8434503" cy="4454583"/>
        </p:xfrm>
        <a:graphic>
          <a:graphicData uri="http://schemas.openxmlformats.org/drawingml/2006/table">
            <a:tbl>
              <a:tblPr/>
              <a:tblGrid>
                <a:gridCol w="8434503"/>
              </a:tblGrid>
              <a:tr h="3977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latin typeface="Arial"/>
                        </a:rPr>
                        <a:t>Semestre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latin typeface="Arial"/>
                        </a:rPr>
                        <a:t>UE 1 : Caractéristiques et modalités d'intervention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Physiologie </a:t>
                      </a:r>
                      <a:r>
                        <a:rPr lang="fr-FR" sz="2000" b="0" i="0" u="none" strike="noStrike" dirty="0" smtClean="0">
                          <a:latin typeface="Arial"/>
                        </a:rPr>
                        <a:t>cardio-respiratoire </a:t>
                      </a:r>
                      <a:r>
                        <a:rPr lang="fr-FR" sz="2000" b="0" i="0" u="none" strike="noStrike" dirty="0">
                          <a:latin typeface="Arial"/>
                        </a:rPr>
                        <a:t>(CM + TD)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L'Activité physique adaptée aux </a:t>
                      </a:r>
                      <a:r>
                        <a:rPr lang="fr-FR" sz="2000" b="0" i="0" u="none" strike="noStrike" dirty="0" smtClean="0">
                          <a:latin typeface="Arial"/>
                        </a:rPr>
                        <a:t>âges </a:t>
                      </a:r>
                      <a:r>
                        <a:rPr lang="fr-FR" sz="2000" b="0" i="0" u="none" strike="noStrike" dirty="0">
                          <a:latin typeface="Arial"/>
                        </a:rPr>
                        <a:t>et aux publics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Organisation et Management des pratiques physiques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latin typeface="Arial"/>
                        </a:rPr>
                        <a:t>UE2 : Technologie des APSA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Technologie pratiques performatives. </a:t>
                      </a:r>
                      <a:r>
                        <a:rPr lang="fr-FR" sz="2000" b="0" i="0" u="none" strike="noStrike" dirty="0" smtClean="0">
                          <a:latin typeface="Arial"/>
                        </a:rPr>
                        <a:t>Athlétisme </a:t>
                      </a:r>
                      <a:r>
                        <a:rPr lang="fr-FR" sz="2000" b="0" i="0" u="none" strike="noStrike" dirty="0">
                          <a:latin typeface="Arial"/>
                        </a:rPr>
                        <a:t>- Natation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Technologie pratiques collectives. Football - Handball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Technologie pratiques d'expression. Gym - Danse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latin typeface="Arial"/>
                        </a:rPr>
                        <a:t>UE3 : Méthodologies et langages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Projet Professionnel Personnalisé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Anglais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latin typeface="Arial"/>
                        </a:rPr>
                        <a:t>Soutien dans le cadre du plan licence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28596" y="179343"/>
            <a:ext cx="131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L1</a:t>
            </a:r>
            <a:endParaRPr lang="fr-FR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99979" y="873090"/>
          <a:ext cx="8653582" cy="4762850"/>
        </p:xfrm>
        <a:graphic>
          <a:graphicData uri="http://schemas.openxmlformats.org/drawingml/2006/table">
            <a:tbl>
              <a:tblPr/>
              <a:tblGrid>
                <a:gridCol w="8653582"/>
              </a:tblGrid>
              <a:tr h="362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Semestre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UE4 : Caractéristiques et modalités d'intervention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Anatomie fonctionnelle (CM + TD)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l'Initiation à l'Entraînement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Activité physique et Santé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UE5 : Technologies des APSA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Technologie pratiques collectives Volley </a:t>
                      </a:r>
                      <a:r>
                        <a:rPr lang="fr-FR" sz="20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ball</a:t>
                      </a:r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Basket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Technologie pratiques duelles Judo - Badminton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Techno pratiques entretien santé Aérobie - Fitness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UE6 : Méthodologies et langages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Stage et suivi PPP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Option libre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Anglais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Méthodologies d'acquisition de connaissances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6031" y="179343"/>
            <a:ext cx="222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L1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27" y="946117"/>
            <a:ext cx="8763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Rentrée  :  Début  Septembre</a:t>
            </a:r>
          </a:p>
          <a:p>
            <a:endParaRPr lang="fr-FR" sz="2400" dirty="0" smtClean="0"/>
          </a:p>
          <a:p>
            <a:r>
              <a:rPr lang="fr-FR" sz="2400" dirty="0" smtClean="0"/>
              <a:t>Créteil  Bâtiment  Staps  :  Av  Magellan  (Stade  Duvauchelle)</a:t>
            </a:r>
          </a:p>
          <a:p>
            <a:r>
              <a:rPr lang="fr-FR" sz="2400" dirty="0" smtClean="0"/>
              <a:t>Sénart  Bâtiment  IUT  :  Av  Pierre  Point  77567  Lieusaint  </a:t>
            </a:r>
          </a:p>
          <a:p>
            <a:endParaRPr lang="fr-FR" sz="2400" dirty="0" smtClean="0"/>
          </a:p>
          <a:p>
            <a:r>
              <a:rPr lang="fr-FR" sz="2400" dirty="0" smtClean="0"/>
              <a:t>Taux  de  passage  en  L2  :  de  35  à  45  %</a:t>
            </a:r>
          </a:p>
          <a:p>
            <a:r>
              <a:rPr lang="en-US" sz="2400" dirty="0" smtClean="0"/>
              <a:t>65%  bac  S  – 45%  bac  ES  ‐ 15%  bac  Techno  – 5%  bac </a:t>
            </a:r>
            <a:r>
              <a:rPr lang="fr-FR" sz="2400" dirty="0" smtClean="0"/>
              <a:t>pro</a:t>
            </a:r>
          </a:p>
          <a:p>
            <a:endParaRPr lang="fr-FR" sz="2400" dirty="0" smtClean="0"/>
          </a:p>
          <a:p>
            <a:r>
              <a:rPr lang="fr-FR" sz="2400" dirty="0" smtClean="0"/>
              <a:t>Taux  de  passage  en  L3  :  70  –75  %</a:t>
            </a:r>
          </a:p>
          <a:p>
            <a:endParaRPr lang="fr-FR" sz="2400" dirty="0" smtClean="0"/>
          </a:p>
          <a:p>
            <a:r>
              <a:rPr lang="fr-FR" sz="2400" dirty="0" smtClean="0"/>
              <a:t>Taux  de  réussite  en  L3  :  65  –70  %</a:t>
            </a:r>
            <a:endParaRPr lang="fr-F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63467" y="179343"/>
            <a:ext cx="6535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Sciences et Techniques des Activités Physiques et Sportives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28600" y="1143000"/>
            <a:ext cx="2438400" cy="458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solidFill>
                  <a:schemeClr val="hlink"/>
                </a:solidFill>
              </a:rPr>
              <a:t>France</a:t>
            </a:r>
            <a:r>
              <a:rPr lang="fr-FR" dirty="0">
                <a:solidFill>
                  <a:schemeClr val="hlin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chemeClr val="hlink"/>
                </a:solidFill>
              </a:rPr>
              <a:t>50 structures STAPS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F0000"/>
                </a:solidFill>
              </a:rPr>
              <a:t>35000 étudiants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fr-FR" sz="2000" dirty="0"/>
          </a:p>
          <a:p>
            <a:pPr>
              <a:spcBef>
                <a:spcPct val="50000"/>
              </a:spcBef>
            </a:pPr>
            <a:r>
              <a:rPr lang="fr-FR" sz="2000" dirty="0"/>
              <a:t>18 diplômes professionnels au niveau L : Licences/ Licences pro/ DEUST/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sz="2000" dirty="0"/>
              <a:t>inscrits au RNCP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fr-FR" sz="2000" dirty="0"/>
          </a:p>
        </p:txBody>
      </p:sp>
      <p:sp>
        <p:nvSpPr>
          <p:cNvPr id="8" name="Text Box 1038"/>
          <p:cNvSpPr txBox="1">
            <a:spLocks noChangeArrowheads="1"/>
          </p:cNvSpPr>
          <p:nvPr/>
        </p:nvSpPr>
        <p:spPr bwMode="auto">
          <a:xfrm>
            <a:off x="7391400" y="1905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chemeClr val="hlink"/>
                </a:solidFill>
              </a:rPr>
              <a:t>INSEP</a:t>
            </a:r>
          </a:p>
        </p:txBody>
      </p:sp>
      <p:sp>
        <p:nvSpPr>
          <p:cNvPr id="9" name="Text Box 1039"/>
          <p:cNvSpPr txBox="1">
            <a:spLocks noChangeArrowheads="1"/>
          </p:cNvSpPr>
          <p:nvPr/>
        </p:nvSpPr>
        <p:spPr bwMode="auto">
          <a:xfrm>
            <a:off x="4800600" y="1828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solidFill>
                  <a:schemeClr val="hlink"/>
                </a:solidFill>
              </a:rPr>
              <a:t>Créteil</a:t>
            </a:r>
          </a:p>
        </p:txBody>
      </p:sp>
      <p:sp>
        <p:nvSpPr>
          <p:cNvPr id="10" name="Text Box 1040"/>
          <p:cNvSpPr txBox="1">
            <a:spLocks noChangeArrowheads="1"/>
          </p:cNvSpPr>
          <p:nvPr/>
        </p:nvSpPr>
        <p:spPr bwMode="auto">
          <a:xfrm>
            <a:off x="3200400" y="2819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chemeClr val="hlink"/>
                </a:solidFill>
              </a:rPr>
              <a:t>Sénart</a:t>
            </a:r>
          </a:p>
        </p:txBody>
      </p:sp>
      <p:sp>
        <p:nvSpPr>
          <p:cNvPr id="11" name="Line 1041"/>
          <p:cNvSpPr>
            <a:spLocks noChangeShapeType="1"/>
          </p:cNvSpPr>
          <p:nvPr/>
        </p:nvSpPr>
        <p:spPr bwMode="auto">
          <a:xfrm flipH="1" flipV="1">
            <a:off x="6096000" y="2133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1042"/>
          <p:cNvSpPr>
            <a:spLocks noChangeShapeType="1"/>
          </p:cNvSpPr>
          <p:nvPr/>
        </p:nvSpPr>
        <p:spPr bwMode="auto">
          <a:xfrm flipH="1">
            <a:off x="3810000" y="22098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 Box 1043"/>
          <p:cNvSpPr txBox="1">
            <a:spLocks noChangeArrowheads="1"/>
          </p:cNvSpPr>
          <p:nvPr/>
        </p:nvSpPr>
        <p:spPr bwMode="auto">
          <a:xfrm>
            <a:off x="5010156" y="5035572"/>
            <a:ext cx="1981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sz="2800" dirty="0">
                <a:solidFill>
                  <a:srgbClr val="FF0000"/>
                </a:solidFill>
              </a:rPr>
              <a:t>830 </a:t>
            </a:r>
            <a:r>
              <a:rPr lang="fr-FR" sz="2000" dirty="0">
                <a:solidFill>
                  <a:srgbClr val="FF0000"/>
                </a:solidFill>
              </a:rPr>
              <a:t>étudiants</a:t>
            </a:r>
            <a:endParaRPr lang="fr-FR" sz="2800" dirty="0"/>
          </a:p>
        </p:txBody>
      </p:sp>
      <p:sp>
        <p:nvSpPr>
          <p:cNvPr id="14" name="Text Box 1044"/>
          <p:cNvSpPr txBox="1">
            <a:spLocks noChangeArrowheads="1"/>
          </p:cNvSpPr>
          <p:nvPr/>
        </p:nvSpPr>
        <p:spPr bwMode="auto">
          <a:xfrm>
            <a:off x="4953000" y="2743200"/>
            <a:ext cx="3048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3 licences</a:t>
            </a:r>
          </a:p>
          <a:p>
            <a:pPr>
              <a:spcBef>
                <a:spcPct val="50000"/>
              </a:spcBef>
            </a:pPr>
            <a:r>
              <a:rPr lang="fr-FR" dirty="0"/>
              <a:t>1 licence  Pro</a:t>
            </a:r>
          </a:p>
          <a:p>
            <a:pPr>
              <a:spcBef>
                <a:spcPct val="50000"/>
              </a:spcBef>
            </a:pPr>
            <a:r>
              <a:rPr lang="fr-FR" dirty="0"/>
              <a:t>1 DEUST</a:t>
            </a:r>
          </a:p>
          <a:p>
            <a:pPr>
              <a:spcBef>
                <a:spcPct val="50000"/>
              </a:spcBef>
            </a:pPr>
            <a:r>
              <a:rPr lang="fr-FR" dirty="0"/>
              <a:t>3 spécialités masters</a:t>
            </a:r>
          </a:p>
          <a:p>
            <a:pPr>
              <a:spcBef>
                <a:spcPct val="50000"/>
              </a:spcBef>
            </a:pPr>
            <a:r>
              <a:rPr lang="fr-FR" sz="2000" dirty="0"/>
              <a:t>Agrégation externe</a:t>
            </a:r>
          </a:p>
        </p:txBody>
      </p:sp>
      <p:sp>
        <p:nvSpPr>
          <p:cNvPr id="15" name="Line 1045"/>
          <p:cNvSpPr>
            <a:spLocks noChangeShapeType="1"/>
          </p:cNvSpPr>
          <p:nvPr/>
        </p:nvSpPr>
        <p:spPr bwMode="auto">
          <a:xfrm>
            <a:off x="3810000" y="3581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1046"/>
          <p:cNvSpPr>
            <a:spLocks noChangeShapeType="1"/>
          </p:cNvSpPr>
          <p:nvPr/>
        </p:nvSpPr>
        <p:spPr bwMode="auto">
          <a:xfrm>
            <a:off x="8610600" y="2133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4352922" y="1530324"/>
            <a:ext cx="438158" cy="43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11480" y="946116"/>
            <a:ext cx="379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Nouveau bâtiment de formation. </a:t>
            </a:r>
          </a:p>
          <a:p>
            <a:r>
              <a:rPr lang="fr-FR" sz="1600" dirty="0" smtClean="0"/>
              <a:t>Pointe sud du lac. Av Magellan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52400"/>
            <a:ext cx="556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200" b="1">
                <a:solidFill>
                  <a:srgbClr val="F5F147"/>
                </a:solidFill>
                <a:latin typeface="Calibri" pitchFamily="34" charset="0"/>
              </a:rPr>
              <a:t>Voies de Professionnalisation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086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00400"/>
            <a:ext cx="2667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426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000" b="1" dirty="0"/>
              <a:t>Education physique en primaire et secondaire (</a:t>
            </a:r>
            <a:r>
              <a:rPr lang="fr-FR" sz="2000" b="1" dirty="0">
                <a:solidFill>
                  <a:srgbClr val="FF0000"/>
                </a:solidFill>
              </a:rPr>
              <a:t>LMD</a:t>
            </a:r>
            <a:r>
              <a:rPr lang="fr-FR" sz="2000" b="1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fr-FR" sz="2000" b="1" dirty="0"/>
              <a:t>Professeur EPS</a:t>
            </a:r>
          </a:p>
          <a:p>
            <a:pPr marL="342900" indent="-342900">
              <a:spcBef>
                <a:spcPct val="50000"/>
              </a:spcBef>
            </a:pPr>
            <a:r>
              <a:rPr lang="fr-FR" sz="2000" b="1" dirty="0"/>
              <a:t>Professeur des écoles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81200"/>
            <a:ext cx="30337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9979" y="179343"/>
            <a:ext cx="5638800" cy="5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>
              <a:solidFill>
                <a:srgbClr val="F5F147"/>
              </a:solidFill>
              <a:latin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440" y="946116"/>
            <a:ext cx="426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2. </a:t>
            </a:r>
            <a:r>
              <a:rPr lang="fr-FR" sz="2000" b="1" dirty="0"/>
              <a:t>Entrainement sportif.(</a:t>
            </a:r>
            <a:r>
              <a:rPr lang="fr-FR" sz="2000" b="1" dirty="0">
                <a:solidFill>
                  <a:srgbClr val="FF0000"/>
                </a:solidFill>
              </a:rPr>
              <a:t>L</a:t>
            </a:r>
            <a:r>
              <a:rPr lang="fr-FR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fr-FR" sz="2000" b="1" dirty="0"/>
              <a:t>Haut niveau et Ingénierie de formation (</a:t>
            </a:r>
            <a:r>
              <a:rPr lang="fr-FR" sz="2000" b="1" dirty="0">
                <a:solidFill>
                  <a:srgbClr val="FF0000"/>
                </a:solidFill>
              </a:rPr>
              <a:t>MD</a:t>
            </a:r>
            <a:r>
              <a:rPr lang="fr-FR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GB" sz="2000" b="1" dirty="0"/>
              <a:t> (INSEP – UPEC)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5" y="909603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20" y="2187558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579" y="4341825"/>
            <a:ext cx="12334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66" y="4341825"/>
            <a:ext cx="6553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762000" y="0"/>
            <a:ext cx="4114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>
              <a:solidFill>
                <a:srgbClr val="F5F147"/>
              </a:solidFill>
              <a:latin typeface="Calibri" pitchFamily="34" charset="0"/>
            </a:endParaRPr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446031" y="946116"/>
            <a:ext cx="5486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3. </a:t>
            </a:r>
            <a:r>
              <a:rPr lang="fr-FR" sz="2000" b="1"/>
              <a:t>Entrainement : biologie, nutrition santé Cohabilitation (</a:t>
            </a:r>
            <a:r>
              <a:rPr lang="fr-FR" sz="2000"/>
              <a:t>Paris 5 – Paris 13 – Paris 12)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FF0000"/>
                </a:solidFill>
              </a:rPr>
              <a:t>Uniquement Master</a:t>
            </a:r>
          </a:p>
        </p:txBody>
      </p:sp>
      <p:pic>
        <p:nvPicPr>
          <p:cNvPr id="4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49" y="2333610"/>
            <a:ext cx="42830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40" y="2041506"/>
            <a:ext cx="10683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655" y="2187558"/>
            <a:ext cx="1257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18" y="3282948"/>
            <a:ext cx="252571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52400"/>
            <a:ext cx="6400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>
              <a:solidFill>
                <a:srgbClr val="F5F147"/>
              </a:solidFill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6492" y="1019142"/>
            <a:ext cx="3200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4. Management </a:t>
            </a:r>
            <a:r>
              <a:rPr lang="en-GB" sz="2000" b="1" dirty="0" err="1"/>
              <a:t>sportif</a:t>
            </a:r>
            <a:r>
              <a:rPr lang="en-GB" sz="2000" b="1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LMD</a:t>
            </a:r>
            <a:r>
              <a:rPr lang="en-GB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GB" sz="2000" b="1" dirty="0" err="1"/>
              <a:t>Sénart</a:t>
            </a:r>
            <a:endParaRPr lang="en-GB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40" y="1238220"/>
            <a:ext cx="1981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85" y="269874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3282948"/>
            <a:ext cx="3352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52400"/>
            <a:ext cx="6400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>
              <a:solidFill>
                <a:srgbClr val="F5F147"/>
              </a:solidFill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6031" y="1019142"/>
            <a:ext cx="320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5. </a:t>
            </a:r>
            <a:r>
              <a:rPr lang="fr-FR" sz="2000" b="1" dirty="0"/>
              <a:t>Métiers de la forme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F0000"/>
                </a:solidFill>
              </a:rPr>
              <a:t>DEUST en 2 ans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324" y="2990844"/>
            <a:ext cx="4800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0" y="204150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442" y="1128681"/>
            <a:ext cx="30511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52400"/>
            <a:ext cx="6400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>
              <a:solidFill>
                <a:srgbClr val="F5F147"/>
              </a:solidFill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6492" y="909603"/>
            <a:ext cx="3200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6. </a:t>
            </a:r>
            <a:r>
              <a:rPr lang="fr-FR" sz="2000" b="1" dirty="0"/>
              <a:t>Santé, prévention, Vieillissement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Licence Pro (L3) et D.U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194" y="2625714"/>
            <a:ext cx="455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4071"/>
            <a:ext cx="214471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643" y="946116"/>
            <a:ext cx="3987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>
            <a:spLocks noChangeArrowheads="1"/>
          </p:cNvSpPr>
          <p:nvPr/>
        </p:nvSpPr>
        <p:spPr bwMode="auto">
          <a:xfrm>
            <a:off x="0" y="179388"/>
            <a:ext cx="6288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800" b="1">
              <a:solidFill>
                <a:srgbClr val="F5F147"/>
              </a:solidFill>
              <a:latin typeface="Calibri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81000" y="4816494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</a:rPr>
              <a:t>ENTRAINEMENT sportif. Ingénierie de formation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23986" y="2004993"/>
            <a:ext cx="682793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33CC33"/>
                </a:solidFill>
              </a:rPr>
              <a:t>SANTE. Adaptation. Entretien. Prévention. Vieillissement.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103265" y="946116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chemeClr val="hlink"/>
                </a:solidFill>
              </a:rPr>
              <a:t>ENSEIGNEMENT - INTERVENTION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920700" y="3648078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CC301"/>
                </a:solidFill>
              </a:rPr>
              <a:t>MANAGEMENT sportif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04800" y="15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F5F147"/>
                </a:solidFill>
              </a:rPr>
              <a:t>4 Secteurs de formation à </a:t>
            </a:r>
            <a:r>
              <a:rPr lang="fr-FR" sz="2400" b="1" dirty="0" smtClean="0">
                <a:solidFill>
                  <a:srgbClr val="F5F147"/>
                </a:solidFill>
              </a:rPr>
              <a:t>UPEC</a:t>
            </a:r>
            <a:endParaRPr lang="fr-FR" sz="2400" b="1" dirty="0">
              <a:solidFill>
                <a:srgbClr val="F5F147"/>
              </a:solidFill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0" y="727038"/>
            <a:ext cx="8229600" cy="1219200"/>
          </a:xfrm>
          <a:prstGeom prst="cloudCallout">
            <a:avLst>
              <a:gd name="adj1" fmla="val 55074"/>
              <a:gd name="adj2" fmla="val 6067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990600" y="1785915"/>
            <a:ext cx="8153400" cy="1447800"/>
          </a:xfrm>
          <a:prstGeom prst="cloudCallout">
            <a:avLst>
              <a:gd name="adj1" fmla="val -39255"/>
              <a:gd name="adj2" fmla="val 891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36492" y="3319461"/>
            <a:ext cx="6019800" cy="1219200"/>
          </a:xfrm>
          <a:prstGeom prst="cloudCallout">
            <a:avLst>
              <a:gd name="adj1" fmla="val 53296"/>
              <a:gd name="adj2" fmla="val -930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152400" y="4268800"/>
            <a:ext cx="8991600" cy="1533546"/>
          </a:xfrm>
          <a:prstGeom prst="cloudCallout">
            <a:avLst>
              <a:gd name="adj1" fmla="val -44032"/>
              <a:gd name="adj2" fmla="val -903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401</Words>
  <Application>Microsoft Office PowerPoint</Application>
  <PresentationFormat>Affichage à l'écran (4:3)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Salmon</dc:creator>
  <cp:lastModifiedBy>Salmon</cp:lastModifiedBy>
  <cp:revision>36</cp:revision>
  <dcterms:created xsi:type="dcterms:W3CDTF">2008-10-16T11:53:19Z</dcterms:created>
  <dcterms:modified xsi:type="dcterms:W3CDTF">2010-02-02T22:24:38Z</dcterms:modified>
</cp:coreProperties>
</file>